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6"/>
  </p:notesMasterIdLst>
  <p:handoutMasterIdLst>
    <p:handoutMasterId r:id="rId17"/>
  </p:handoutMasterIdLst>
  <p:sldIdLst>
    <p:sldId id="304" r:id="rId7"/>
    <p:sldId id="282" r:id="rId8"/>
    <p:sldId id="256" r:id="rId9"/>
    <p:sldId id="305" r:id="rId10"/>
    <p:sldId id="306" r:id="rId11"/>
    <p:sldId id="307" r:id="rId12"/>
    <p:sldId id="308" r:id="rId13"/>
    <p:sldId id="309" r:id="rId14"/>
    <p:sldId id="303" r:id="rId15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412" autoAdjust="0"/>
    <p:restoredTop sz="85513" autoAdjust="0"/>
  </p:normalViewPr>
  <p:slideViewPr>
    <p:cSldViewPr>
      <p:cViewPr varScale="1">
        <p:scale>
          <a:sx n="115" d="100"/>
          <a:sy n="115" d="100"/>
        </p:scale>
        <p:origin x="109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D9A96C-286C-4B5E-9D3E-92E3DB59323C}" type="datetimeFigureOut">
              <a:rPr lang="en-AU" smtClean="0"/>
              <a:t>31/01/2023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2029E-FC5A-4264-87FB-5793C572B8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41049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FCBCE-15D5-4371-842C-0A0B77E13A21}" type="datetimeFigureOut">
              <a:rPr lang="en-AU" smtClean="0"/>
              <a:t>31/01/2023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848523-AD92-4FE2-89C3-355D319FFE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9670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1200" dirty="0"/>
              <a:t>Don’t forget HOUSE</a:t>
            </a:r>
            <a:r>
              <a:rPr lang="en-US" sz="1200" baseline="0" dirty="0"/>
              <a:t> KEEPING HERE: </a:t>
            </a:r>
            <a:r>
              <a:rPr lang="en-US" sz="1200" dirty="0"/>
              <a:t>Toilets,</a:t>
            </a:r>
            <a:r>
              <a:rPr lang="en-US" sz="1200" baseline="0" dirty="0"/>
              <a:t> Emergency </a:t>
            </a:r>
            <a:r>
              <a:rPr lang="en-US" sz="1200" dirty="0"/>
              <a:t>Exits,</a:t>
            </a:r>
            <a:r>
              <a:rPr lang="en-US" sz="1200" baseline="0" dirty="0"/>
              <a:t> 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848523-AD92-4FE2-89C3-355D319FFE4E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3458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1425"/>
            <a:ext cx="4465637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Acknowledgement of Traditional</a:t>
            </a:r>
            <a:r>
              <a:rPr lang="en-US" b="1" baseline="0"/>
              <a:t> Owners</a:t>
            </a:r>
            <a:endParaRPr lang="en-AU" b="1"/>
          </a:p>
          <a:p>
            <a:r>
              <a:rPr lang="en-AU"/>
              <a:t>If you are clear about whom the Traditional Owners of the area where you are meeting, you should say:</a:t>
            </a:r>
          </a:p>
          <a:p>
            <a:endParaRPr lang="en-AU"/>
          </a:p>
          <a:p>
            <a:r>
              <a:rPr lang="en-AU"/>
              <a:t>'Our gathering is being held on the traditional lands [or country] of the [Traditional Owner group's name] people and I wish to acknowledge them as Traditional Owners. </a:t>
            </a:r>
          </a:p>
          <a:p>
            <a:endParaRPr lang="en-AU"/>
          </a:p>
          <a:p>
            <a:r>
              <a:rPr lang="en-AU"/>
              <a:t>I would also like to pay my respects to their Elders past present and emerging.’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032860-A3A2-47C8-8DA0-61888D37D5CE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6705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Welcome:</a:t>
            </a:r>
          </a:p>
          <a:p>
            <a:r>
              <a:rPr lang="en-US" b="1" dirty="0"/>
              <a:t>Acknowledgement of Traditional</a:t>
            </a:r>
            <a:r>
              <a:rPr lang="en-US" b="1" baseline="0" dirty="0"/>
              <a:t> Owners</a:t>
            </a:r>
            <a:endParaRPr lang="en-AU" b="1" dirty="0"/>
          </a:p>
          <a:p>
            <a:r>
              <a:rPr lang="en-AU" dirty="0"/>
              <a:t>If you are clear about whom the Traditional Owners of an area are, you should say:</a:t>
            </a:r>
          </a:p>
          <a:p>
            <a:r>
              <a:rPr lang="en-AU" dirty="0"/>
              <a:t>'Our meeting/conference/workshop is being held on the traditional lands [or country] of the [Traditional Owner group's name] people and I wish to acknowledge them as Traditional Owners.</a:t>
            </a:r>
          </a:p>
          <a:p>
            <a:r>
              <a:rPr lang="en-AU" dirty="0"/>
              <a:t>I would also like to pay my respects to their Elders, past and present, and the Elders from other communities who may be here today.'</a:t>
            </a:r>
          </a:p>
          <a:p>
            <a:r>
              <a:rPr lang="en-AU" dirty="0"/>
              <a:t>If you are uncertain about whom the Traditional Owners of an area are, you should say:</a:t>
            </a:r>
          </a:p>
          <a:p>
            <a:r>
              <a:rPr lang="en-AU" dirty="0"/>
              <a:t>'I acknowledge the Traditional Owners of the land [or country] on which we are meeting. I pay my respects to their Elders, past and present, and the Elders from other communities who may be here today.'</a:t>
            </a:r>
          </a:p>
          <a:p>
            <a:endParaRPr lang="en-A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848523-AD92-4FE2-89C3-355D319FFE4E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9861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Welcome:</a:t>
            </a:r>
          </a:p>
          <a:p>
            <a:r>
              <a:rPr lang="en-US" b="1" dirty="0"/>
              <a:t>Acknowledgement of Traditional</a:t>
            </a:r>
            <a:r>
              <a:rPr lang="en-US" b="1" baseline="0" dirty="0"/>
              <a:t> Owners</a:t>
            </a:r>
            <a:endParaRPr lang="en-AU" b="1" dirty="0"/>
          </a:p>
          <a:p>
            <a:r>
              <a:rPr lang="en-AU" dirty="0"/>
              <a:t>If you are clear about whom the Traditional Owners of an area are, you should say:</a:t>
            </a:r>
          </a:p>
          <a:p>
            <a:r>
              <a:rPr lang="en-AU" dirty="0"/>
              <a:t>'Our meeting/conference/workshop is being held on the traditional lands [or country] of the [Traditional Owner group's name] people and I wish to acknowledge them as Traditional Owners.</a:t>
            </a:r>
          </a:p>
          <a:p>
            <a:r>
              <a:rPr lang="en-AU" dirty="0"/>
              <a:t>I would also like to pay my respects to their Elders, past and present, and the Elders from other communities who may be here today.'</a:t>
            </a:r>
          </a:p>
          <a:p>
            <a:r>
              <a:rPr lang="en-AU" dirty="0"/>
              <a:t>If you are uncertain about whom the Traditional Owners of an area are, you should say:</a:t>
            </a:r>
          </a:p>
          <a:p>
            <a:r>
              <a:rPr lang="en-AU" dirty="0"/>
              <a:t>'I acknowledge the Traditional Owners of the land [or country] on which we are meeting. I pay my respects to their Elders, past and present, and the Elders from other communities who may be here today.'</a:t>
            </a:r>
          </a:p>
          <a:p>
            <a:endParaRPr lang="en-A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848523-AD92-4FE2-89C3-355D319FFE4E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7506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Welcome:</a:t>
            </a:r>
          </a:p>
          <a:p>
            <a:r>
              <a:rPr lang="en-US" b="1" dirty="0"/>
              <a:t>Acknowledgement of Traditional</a:t>
            </a:r>
            <a:r>
              <a:rPr lang="en-US" b="1" baseline="0" dirty="0"/>
              <a:t> Owners</a:t>
            </a:r>
            <a:endParaRPr lang="en-AU" b="1" dirty="0"/>
          </a:p>
          <a:p>
            <a:r>
              <a:rPr lang="en-AU" dirty="0"/>
              <a:t>If you are clear about whom the Traditional Owners of an area are, you should say:</a:t>
            </a:r>
          </a:p>
          <a:p>
            <a:r>
              <a:rPr lang="en-AU" dirty="0"/>
              <a:t>'Our meeting/conference/workshop is being held on the traditional lands [or country] of the [Traditional Owner group's name] people and I wish to acknowledge them as Traditional Owners.</a:t>
            </a:r>
          </a:p>
          <a:p>
            <a:r>
              <a:rPr lang="en-AU" dirty="0"/>
              <a:t>I would also like to pay my respects to their Elders, past and present, and the Elders from other communities who may be here today.'</a:t>
            </a:r>
          </a:p>
          <a:p>
            <a:r>
              <a:rPr lang="en-AU" dirty="0"/>
              <a:t>If you are uncertain about whom the Traditional Owners of an area are, you should say:</a:t>
            </a:r>
          </a:p>
          <a:p>
            <a:r>
              <a:rPr lang="en-AU" dirty="0"/>
              <a:t>'I acknowledge the Traditional Owners of the land [or country] on which we are meeting. I pay my respects to their Elders, past and present, and the Elders from other communities who may be here today.'</a:t>
            </a:r>
          </a:p>
          <a:p>
            <a:endParaRPr lang="en-A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848523-AD92-4FE2-89C3-355D319FFE4E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43122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Welcome:</a:t>
            </a:r>
          </a:p>
          <a:p>
            <a:r>
              <a:rPr lang="en-US" b="1" dirty="0"/>
              <a:t>Acknowledgement of Traditional</a:t>
            </a:r>
            <a:r>
              <a:rPr lang="en-US" b="1" baseline="0" dirty="0"/>
              <a:t> Owners</a:t>
            </a:r>
            <a:endParaRPr lang="en-AU" b="1" dirty="0"/>
          </a:p>
          <a:p>
            <a:r>
              <a:rPr lang="en-AU" dirty="0"/>
              <a:t>If you are clear about whom the Traditional Owners of an area are, you should say:</a:t>
            </a:r>
          </a:p>
          <a:p>
            <a:r>
              <a:rPr lang="en-AU" dirty="0"/>
              <a:t>'Our meeting/conference/workshop is being held on the traditional lands [or country] of the [Traditional Owner group's name] people and I wish to acknowledge them as Traditional Owners.</a:t>
            </a:r>
          </a:p>
          <a:p>
            <a:r>
              <a:rPr lang="en-AU" dirty="0"/>
              <a:t>I would also like to pay my respects to their Elders, past and present, and the Elders from other communities who may be here today.'</a:t>
            </a:r>
          </a:p>
          <a:p>
            <a:r>
              <a:rPr lang="en-AU" dirty="0"/>
              <a:t>If you are uncertain about whom the Traditional Owners of an area are, you should say:</a:t>
            </a:r>
          </a:p>
          <a:p>
            <a:r>
              <a:rPr lang="en-AU" dirty="0"/>
              <a:t>'I acknowledge the Traditional Owners of the land [or country] on which we are meeting. I pay my respects to their Elders, past and present, and the Elders from other communities who may be here today.'</a:t>
            </a:r>
          </a:p>
          <a:p>
            <a:endParaRPr lang="en-A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848523-AD92-4FE2-89C3-355D319FFE4E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39540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Welcome:</a:t>
            </a:r>
          </a:p>
          <a:p>
            <a:r>
              <a:rPr lang="en-US" b="1" dirty="0"/>
              <a:t>Acknowledgement of Traditional</a:t>
            </a:r>
            <a:r>
              <a:rPr lang="en-US" b="1" baseline="0" dirty="0"/>
              <a:t> Owners</a:t>
            </a:r>
            <a:endParaRPr lang="en-AU" b="1" dirty="0"/>
          </a:p>
          <a:p>
            <a:r>
              <a:rPr lang="en-AU" dirty="0"/>
              <a:t>If you are clear about whom the Traditional Owners of an area are, you should say:</a:t>
            </a:r>
          </a:p>
          <a:p>
            <a:r>
              <a:rPr lang="en-AU" dirty="0"/>
              <a:t>'Our meeting/conference/workshop is being held on the traditional lands [or country] of the [Traditional Owner group's name] people and I wish to acknowledge them as Traditional Owners.</a:t>
            </a:r>
          </a:p>
          <a:p>
            <a:r>
              <a:rPr lang="en-AU" dirty="0"/>
              <a:t>I would also like to pay my respects to their Elders, past and present, and the Elders from other communities who may be here today.'</a:t>
            </a:r>
          </a:p>
          <a:p>
            <a:r>
              <a:rPr lang="en-AU" dirty="0"/>
              <a:t>If you are uncertain about whom the Traditional Owners of an area are, you should say:</a:t>
            </a:r>
          </a:p>
          <a:p>
            <a:r>
              <a:rPr lang="en-AU" dirty="0"/>
              <a:t>'I acknowledge the Traditional Owners of the land [or country] on which we are meeting. I pay my respects to their Elders, past and present, and the Elders from other communities who may be here today.'</a:t>
            </a:r>
          </a:p>
          <a:p>
            <a:endParaRPr lang="en-A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848523-AD92-4FE2-89C3-355D319FFE4E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04495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Welcome:</a:t>
            </a:r>
          </a:p>
          <a:p>
            <a:r>
              <a:rPr lang="en-US" b="1" dirty="0"/>
              <a:t>Acknowledgement of Traditional</a:t>
            </a:r>
            <a:r>
              <a:rPr lang="en-US" b="1" baseline="0" dirty="0"/>
              <a:t> Owners</a:t>
            </a:r>
            <a:endParaRPr lang="en-AU" b="1" dirty="0"/>
          </a:p>
          <a:p>
            <a:r>
              <a:rPr lang="en-AU" dirty="0"/>
              <a:t>If you are clear about whom the Traditional Owners of an area are, you should say:</a:t>
            </a:r>
          </a:p>
          <a:p>
            <a:r>
              <a:rPr lang="en-AU" dirty="0"/>
              <a:t>'Our meeting/conference/workshop is being held on the traditional lands [or country] of the [Traditional Owner group's name] people and I wish to acknowledge them as Traditional Owners.</a:t>
            </a:r>
          </a:p>
          <a:p>
            <a:r>
              <a:rPr lang="en-AU" dirty="0"/>
              <a:t>I would also like to pay my respects to their Elders, past and present, and the Elders from other communities who may be here today.'</a:t>
            </a:r>
          </a:p>
          <a:p>
            <a:r>
              <a:rPr lang="en-AU" dirty="0"/>
              <a:t>If you are uncertain about whom the Traditional Owners of an area are, you should say:</a:t>
            </a:r>
          </a:p>
          <a:p>
            <a:r>
              <a:rPr lang="en-AU" dirty="0"/>
              <a:t>'I acknowledge the Traditional Owners of the land [or country] on which we are meeting. I pay my respects to their Elders, past and present, and the Elders from other communities who may be here today.'</a:t>
            </a:r>
          </a:p>
          <a:p>
            <a:endParaRPr lang="en-A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848523-AD92-4FE2-89C3-355D319FFE4E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703422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1200" dirty="0"/>
              <a:t>Don’t forget HOUSE</a:t>
            </a:r>
            <a:r>
              <a:rPr lang="en-US" sz="1200" baseline="0" dirty="0"/>
              <a:t> KEEPING HERE: </a:t>
            </a:r>
            <a:r>
              <a:rPr lang="en-US" sz="1200" dirty="0"/>
              <a:t>Toilets,</a:t>
            </a:r>
            <a:r>
              <a:rPr lang="en-US" sz="1200" baseline="0" dirty="0"/>
              <a:t> Emergency </a:t>
            </a:r>
            <a:r>
              <a:rPr lang="en-US" sz="1200" dirty="0"/>
              <a:t>Exits,</a:t>
            </a:r>
            <a:r>
              <a:rPr lang="en-US" sz="1200" baseline="0" dirty="0"/>
              <a:t> 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848523-AD92-4FE2-89C3-355D319FFE4E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8077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1A5FE-2115-45CA-BE5F-390F44B061F9}" type="datetime1">
              <a:rPr lang="en-AU" smtClean="0"/>
              <a:t>31/01/2023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95C1-18A6-4526-B6F7-BD0E587063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8130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E1EFA-6252-4249-A7F3-0E050BAE6547}" type="datetime1">
              <a:rPr lang="en-AU" smtClean="0"/>
              <a:t>31/01/2023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95C1-18A6-4526-B6F7-BD0E587063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7830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14713-BF1E-40AD-917A-69815B904A86}" type="datetime1">
              <a:rPr lang="en-AU" smtClean="0"/>
              <a:t>31/01/2023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95C1-18A6-4526-B6F7-BD0E587063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5667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ght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0CCCA283-B997-4612-9560-3D4828C637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011" y="1506"/>
            <a:ext cx="9148979" cy="686173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902A47-6CBA-4131-B3C8-832619A82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101" y="2535604"/>
            <a:ext cx="5503715" cy="365001"/>
          </a:xfrm>
        </p:spPr>
        <p:txBody>
          <a:bodyPr/>
          <a:lstStyle>
            <a:lvl1pPr>
              <a:defRPr sz="22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5FCEE2-966D-47CD-BE4A-F856D97A65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/>
              <a:t>Edit via Header &amp; Footer menu to apply to all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650693-B8A6-4BF4-B63C-0CDA164129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B6DCE1"/>
                </a:solidFill>
              </a:defRPr>
            </a:lvl1pPr>
          </a:lstStyle>
          <a:p>
            <a:fld id="{EBFB9B8B-6999-437F-B3F0-314F1C28A676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954451E-77E1-441B-9D7C-AD3C1F8736A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81100" y="2901033"/>
            <a:ext cx="5504260" cy="290772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buClr>
                <a:schemeClr val="bg1"/>
              </a:buCl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r>
              <a:rPr lang="en-AU"/>
              <a:t>Use the BACK and FORWARD button to change styles and apply bullets</a:t>
            </a:r>
          </a:p>
          <a:p>
            <a:pPr lvl="1"/>
            <a:r>
              <a:rPr lang="en-AU"/>
              <a:t>Subheading (2)</a:t>
            </a:r>
          </a:p>
          <a:p>
            <a:pPr lvl="2"/>
            <a:r>
              <a:rPr lang="en-AU"/>
              <a:t>Body copy (3)</a:t>
            </a:r>
          </a:p>
          <a:p>
            <a:pPr lvl="3"/>
            <a:r>
              <a:rPr lang="en-AU" err="1"/>
              <a:t>SemiBold</a:t>
            </a:r>
            <a:r>
              <a:rPr lang="en-AU"/>
              <a:t> body copy (4)</a:t>
            </a:r>
          </a:p>
          <a:p>
            <a:pPr lvl="4"/>
            <a:r>
              <a:rPr lang="en-AU"/>
              <a:t>Bullet list copy   (5)</a:t>
            </a:r>
          </a:p>
          <a:p>
            <a:pPr lvl="5"/>
            <a:r>
              <a:rPr lang="en-AU"/>
              <a:t>Secondary bullet list copy  (6)</a:t>
            </a:r>
          </a:p>
          <a:p>
            <a:pPr lvl="6"/>
            <a:r>
              <a:rPr lang="en-AU"/>
              <a:t>Tertiary bullet list copy  (7)</a:t>
            </a:r>
          </a:p>
          <a:p>
            <a:pPr lvl="7"/>
            <a:r>
              <a:rPr lang="en-AU"/>
              <a:t>Numbered list copy  (8)</a:t>
            </a:r>
          </a:p>
          <a:p>
            <a:pPr lvl="8"/>
            <a:r>
              <a:rPr lang="en-AU"/>
              <a:t>Quote copy  (9)</a:t>
            </a:r>
          </a:p>
        </p:txBody>
      </p:sp>
    </p:spTree>
    <p:extLst>
      <p:ext uri="{BB962C8B-B14F-4D97-AF65-F5344CB8AC3E}">
        <p14:creationId xmlns:p14="http://schemas.microsoft.com/office/powerpoint/2010/main" val="3971802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7BBAE-FFE3-4D9B-94AC-665E843683DC}" type="datetime1">
              <a:rPr lang="en-AU" smtClean="0"/>
              <a:t>31/01/2023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95C1-18A6-4526-B6F7-BD0E587063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0825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81AD6-0C0E-4DF5-8D38-43CC904B24B5}" type="datetime1">
              <a:rPr lang="en-AU" smtClean="0"/>
              <a:t>31/01/2023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95C1-18A6-4526-B6F7-BD0E587063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321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04AE-ED8F-459D-AF51-5A619C721115}" type="datetime1">
              <a:rPr lang="en-AU" smtClean="0"/>
              <a:t>31/01/2023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95C1-18A6-4526-B6F7-BD0E587063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9426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A34BB-2E12-4008-97D7-CDEA6067B108}" type="datetime1">
              <a:rPr lang="en-AU" smtClean="0"/>
              <a:t>31/01/2023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95C1-18A6-4526-B6F7-BD0E587063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8929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4FDB-D8F0-42BB-BDBC-C45453B8363D}" type="datetime1">
              <a:rPr lang="en-AU" smtClean="0"/>
              <a:t>31/01/2023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95C1-18A6-4526-B6F7-BD0E587063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1341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A6D0-111B-4C54-A766-09B350D002F0}" type="datetime1">
              <a:rPr lang="en-AU" smtClean="0"/>
              <a:t>31/01/2023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95C1-18A6-4526-B6F7-BD0E587063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836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C1A04-FED6-4C61-8113-863EEADCAC3B}" type="datetime1">
              <a:rPr lang="en-AU" smtClean="0"/>
              <a:t>31/01/2023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95C1-18A6-4526-B6F7-BD0E587063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062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62DF-5792-4D3D-857A-3997DAEEA279}" type="datetime1">
              <a:rPr lang="en-AU" smtClean="0"/>
              <a:t>31/01/2023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95C1-18A6-4526-B6F7-BD0E587063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024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D4B21-8C58-48A4-B05C-A44F2CC425A2}" type="datetime1">
              <a:rPr lang="en-AU" smtClean="0"/>
              <a:t>31/01/2023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A95C1-18A6-4526-B6F7-BD0E587063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0780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F0A604E4-7307-451C-93BE-F1F7E1BF3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9144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7F3A0AA-35E5-4085-942B-737839030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282344"/>
            <a:ext cx="9143997" cy="159074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02F5C38-C747-4173-ABBF-656E39E82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5282344"/>
            <a:ext cx="6086475" cy="1590742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5282344"/>
            <a:ext cx="9143998" cy="1590742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24785" y="5490971"/>
            <a:ext cx="5221554" cy="115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Insert Text Here</a:t>
            </a:r>
          </a:p>
        </p:txBody>
      </p:sp>
      <p:pic>
        <p:nvPicPr>
          <p:cNvPr id="14" name="Picture 13" descr="Logo">
            <a:extLst>
              <a:ext uri="{FF2B5EF4-FFF2-40B4-BE49-F238E27FC236}">
                <a16:creationId xmlns:a16="http://schemas.microsoft.com/office/drawing/2014/main" id="{67C9B65B-4CF9-B6F5-9D6E-72E37E27DA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01" y="579571"/>
            <a:ext cx="8495662" cy="414163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B76ED95-64E5-202E-908E-D0F82BD469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16227" y="6229199"/>
            <a:ext cx="1520269" cy="55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427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17CF1-B1BD-4DB4-9A01-A23C4D027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1484784"/>
            <a:ext cx="5503715" cy="365001"/>
          </a:xfrm>
        </p:spPr>
        <p:txBody>
          <a:bodyPr>
            <a:noAutofit/>
          </a:bodyPr>
          <a:lstStyle/>
          <a:p>
            <a:r>
              <a:rPr lang="en-AU" sz="3200" dirty="0"/>
              <a:t>Acknowledgement of Country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712CBA0-E954-45E0-8B39-663EB1AFA3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FB9B8B-6999-437F-B3F0-314F1C28A676}" type="slidenum">
              <a:rPr lang="en-AU" smtClean="0"/>
              <a:pPr/>
              <a:t>2</a:t>
            </a:fld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25D2A-0230-46D4-A9C7-83DF4A1429D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92090" y="2373143"/>
            <a:ext cx="7211417" cy="29077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400" b="0" i="0" dirty="0">
                <a:effectLst/>
              </a:rPr>
              <a:t>The </a:t>
            </a:r>
            <a:r>
              <a:rPr lang="en-AU" sz="2400" b="0" i="0" dirty="0" err="1">
                <a:effectLst/>
              </a:rPr>
              <a:t>Statewide</a:t>
            </a:r>
            <a:r>
              <a:rPr lang="en-AU" sz="2400" b="0" i="0" dirty="0">
                <a:effectLst/>
              </a:rPr>
              <a:t> River Detectives Program acknowledges First Nations People across Victoria, their continued rich culture and spiritual connections to Country and waterways. </a:t>
            </a:r>
          </a:p>
          <a:p>
            <a:pPr marL="0" indent="0">
              <a:buNone/>
            </a:pPr>
            <a:r>
              <a:rPr lang="en-AU" sz="2400" b="0" i="0" dirty="0">
                <a:effectLst/>
              </a:rPr>
              <a:t>We also recognise and acknowledge the contribution and interests of First Nations </a:t>
            </a:r>
            <a:r>
              <a:rPr lang="en-AU" sz="2400" dirty="0"/>
              <a:t>P</a:t>
            </a:r>
            <a:r>
              <a:rPr lang="en-AU" sz="2400" b="0" i="0" dirty="0">
                <a:effectLst/>
              </a:rPr>
              <a:t>eople and organisations in </a:t>
            </a:r>
            <a:r>
              <a:rPr lang="en-AU" sz="2400" dirty="0"/>
              <a:t>land, water, climate and biodiversity management.</a:t>
            </a:r>
          </a:p>
        </p:txBody>
      </p:sp>
    </p:spTree>
    <p:extLst>
      <p:ext uri="{BB962C8B-B14F-4D97-AF65-F5344CB8AC3E}">
        <p14:creationId xmlns:p14="http://schemas.microsoft.com/office/powerpoint/2010/main" val="3876332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1988840"/>
            <a:ext cx="534428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Insert Text/Images Here</a:t>
            </a:r>
          </a:p>
          <a:p>
            <a:r>
              <a:rPr lang="en-US" i="1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Ensure you have photo permission from those featured</a:t>
            </a:r>
            <a:endParaRPr lang="en-AU" i="1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7BBBB7-9EFD-CA27-6D62-1C40F5F458B7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74" y="-18023"/>
            <a:ext cx="9144000" cy="1339958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9B0DBBD5-2F94-B1A5-932C-969B0B283A90}"/>
              </a:ext>
            </a:extLst>
          </p:cNvPr>
          <p:cNvSpPr txBox="1">
            <a:spLocks/>
          </p:cNvSpPr>
          <p:nvPr/>
        </p:nvSpPr>
        <p:spPr>
          <a:xfrm>
            <a:off x="3298736" y="190420"/>
            <a:ext cx="5554960" cy="8428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solidFill>
                  <a:schemeClr val="bg1"/>
                </a:solidFill>
              </a:rPr>
              <a:t>Insert Text Here</a:t>
            </a:r>
            <a:endParaRPr lang="en-AU" dirty="0">
              <a:solidFill>
                <a:schemeClr val="bg1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153D977-ADBC-A35E-CC1E-EC55B0BDF7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16227" y="6229199"/>
            <a:ext cx="1520269" cy="553763"/>
          </a:xfrm>
          <a:prstGeom prst="rect">
            <a:avLst/>
          </a:prstGeom>
        </p:spPr>
      </p:pic>
      <p:pic>
        <p:nvPicPr>
          <p:cNvPr id="18" name="Picture 17" descr="Logo">
            <a:extLst>
              <a:ext uri="{FF2B5EF4-FFF2-40B4-BE49-F238E27FC236}">
                <a16:creationId xmlns:a16="http://schemas.microsoft.com/office/drawing/2014/main" id="{54768856-335F-6E10-5346-005BD496922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9812" y="5877272"/>
            <a:ext cx="1853559" cy="905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296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67BBBB7-9EFD-CA27-6D62-1C40F5F458B7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74" y="-18023"/>
            <a:ext cx="9144000" cy="1339958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9B0DBBD5-2F94-B1A5-932C-969B0B283A90}"/>
              </a:ext>
            </a:extLst>
          </p:cNvPr>
          <p:cNvSpPr txBox="1">
            <a:spLocks/>
          </p:cNvSpPr>
          <p:nvPr/>
        </p:nvSpPr>
        <p:spPr>
          <a:xfrm>
            <a:off x="3298736" y="190420"/>
            <a:ext cx="5554960" cy="8428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solidFill>
                  <a:schemeClr val="bg1"/>
                </a:solidFill>
              </a:rPr>
              <a:t>Insert Text Here</a:t>
            </a:r>
            <a:endParaRPr lang="en-AU" dirty="0">
              <a:solidFill>
                <a:schemeClr val="bg1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153D977-ADBC-A35E-CC1E-EC55B0BDF7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16227" y="6229199"/>
            <a:ext cx="1520269" cy="553763"/>
          </a:xfrm>
          <a:prstGeom prst="rect">
            <a:avLst/>
          </a:prstGeom>
        </p:spPr>
      </p:pic>
      <p:pic>
        <p:nvPicPr>
          <p:cNvPr id="18" name="Picture 17" descr="Logo">
            <a:extLst>
              <a:ext uri="{FF2B5EF4-FFF2-40B4-BE49-F238E27FC236}">
                <a16:creationId xmlns:a16="http://schemas.microsoft.com/office/drawing/2014/main" id="{54768856-335F-6E10-5346-005BD496922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9812" y="5877272"/>
            <a:ext cx="1853559" cy="90569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E7B258-2805-F821-90E7-794070BE2DB7}"/>
              </a:ext>
            </a:extLst>
          </p:cNvPr>
          <p:cNvSpPr txBox="1"/>
          <p:nvPr/>
        </p:nvSpPr>
        <p:spPr>
          <a:xfrm>
            <a:off x="899592" y="2278168"/>
            <a:ext cx="534428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Insert Text/Images Here</a:t>
            </a:r>
          </a:p>
          <a:p>
            <a:r>
              <a:rPr lang="en-US" i="1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Ensure you have photo permission from those featured</a:t>
            </a:r>
            <a:endParaRPr lang="en-AU" i="1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531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67BBBB7-9EFD-CA27-6D62-1C40F5F458B7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74" y="-18023"/>
            <a:ext cx="9144000" cy="1339958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9B0DBBD5-2F94-B1A5-932C-969B0B283A90}"/>
              </a:ext>
            </a:extLst>
          </p:cNvPr>
          <p:cNvSpPr txBox="1">
            <a:spLocks/>
          </p:cNvSpPr>
          <p:nvPr/>
        </p:nvSpPr>
        <p:spPr>
          <a:xfrm>
            <a:off x="3298736" y="190420"/>
            <a:ext cx="5554960" cy="8428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solidFill>
                  <a:schemeClr val="bg1"/>
                </a:solidFill>
              </a:rPr>
              <a:t>Insert Text Here</a:t>
            </a:r>
            <a:endParaRPr lang="en-AU" dirty="0">
              <a:solidFill>
                <a:schemeClr val="bg1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153D977-ADBC-A35E-CC1E-EC55B0BDF7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16227" y="6229199"/>
            <a:ext cx="1520269" cy="553763"/>
          </a:xfrm>
          <a:prstGeom prst="rect">
            <a:avLst/>
          </a:prstGeom>
        </p:spPr>
      </p:pic>
      <p:pic>
        <p:nvPicPr>
          <p:cNvPr id="18" name="Picture 17" descr="Logo">
            <a:extLst>
              <a:ext uri="{FF2B5EF4-FFF2-40B4-BE49-F238E27FC236}">
                <a16:creationId xmlns:a16="http://schemas.microsoft.com/office/drawing/2014/main" id="{54768856-335F-6E10-5346-005BD496922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9812" y="5877272"/>
            <a:ext cx="1853559" cy="90569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A5E259-E34D-4856-D9F7-F8C7FC93E396}"/>
              </a:ext>
            </a:extLst>
          </p:cNvPr>
          <p:cNvSpPr txBox="1"/>
          <p:nvPr/>
        </p:nvSpPr>
        <p:spPr>
          <a:xfrm>
            <a:off x="899592" y="1988840"/>
            <a:ext cx="534428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Insert Text/Images Here</a:t>
            </a:r>
          </a:p>
          <a:p>
            <a:r>
              <a:rPr lang="en-US" i="1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Ensure you have photo permission from those featured</a:t>
            </a:r>
            <a:endParaRPr lang="en-AU" i="1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03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67BBBB7-9EFD-CA27-6D62-1C40F5F458B7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74" y="-18023"/>
            <a:ext cx="9144000" cy="1339958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9B0DBBD5-2F94-B1A5-932C-969B0B283A90}"/>
              </a:ext>
            </a:extLst>
          </p:cNvPr>
          <p:cNvSpPr txBox="1">
            <a:spLocks/>
          </p:cNvSpPr>
          <p:nvPr/>
        </p:nvSpPr>
        <p:spPr>
          <a:xfrm>
            <a:off x="3298736" y="190420"/>
            <a:ext cx="5554960" cy="8428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solidFill>
                  <a:schemeClr val="bg1"/>
                </a:solidFill>
              </a:rPr>
              <a:t>Insert Text Here</a:t>
            </a:r>
            <a:endParaRPr lang="en-AU" dirty="0">
              <a:solidFill>
                <a:schemeClr val="bg1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153D977-ADBC-A35E-CC1E-EC55B0BDF7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16227" y="6229199"/>
            <a:ext cx="1520269" cy="553763"/>
          </a:xfrm>
          <a:prstGeom prst="rect">
            <a:avLst/>
          </a:prstGeom>
        </p:spPr>
      </p:pic>
      <p:pic>
        <p:nvPicPr>
          <p:cNvPr id="18" name="Picture 17" descr="Logo">
            <a:extLst>
              <a:ext uri="{FF2B5EF4-FFF2-40B4-BE49-F238E27FC236}">
                <a16:creationId xmlns:a16="http://schemas.microsoft.com/office/drawing/2014/main" id="{54768856-335F-6E10-5346-005BD496922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9812" y="5877272"/>
            <a:ext cx="1853559" cy="90569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BB4A627-DE13-0C24-8B4E-620F49009DC7}"/>
              </a:ext>
            </a:extLst>
          </p:cNvPr>
          <p:cNvSpPr txBox="1"/>
          <p:nvPr/>
        </p:nvSpPr>
        <p:spPr>
          <a:xfrm>
            <a:off x="899592" y="1988840"/>
            <a:ext cx="534428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Insert Text/Images Here</a:t>
            </a:r>
          </a:p>
          <a:p>
            <a:r>
              <a:rPr lang="en-US" i="1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Ensure you have photo permission from those featured</a:t>
            </a:r>
            <a:endParaRPr lang="en-AU" i="1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327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67BBBB7-9EFD-CA27-6D62-1C40F5F458B7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74" y="-18023"/>
            <a:ext cx="9144000" cy="1339958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9B0DBBD5-2F94-B1A5-932C-969B0B283A90}"/>
              </a:ext>
            </a:extLst>
          </p:cNvPr>
          <p:cNvSpPr txBox="1">
            <a:spLocks/>
          </p:cNvSpPr>
          <p:nvPr/>
        </p:nvSpPr>
        <p:spPr>
          <a:xfrm>
            <a:off x="3298736" y="190420"/>
            <a:ext cx="5554960" cy="8428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solidFill>
                  <a:schemeClr val="bg1"/>
                </a:solidFill>
              </a:rPr>
              <a:t>Insert Text Here</a:t>
            </a:r>
            <a:endParaRPr lang="en-AU" dirty="0">
              <a:solidFill>
                <a:schemeClr val="bg1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153D977-ADBC-A35E-CC1E-EC55B0BDF7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16227" y="6229199"/>
            <a:ext cx="1520269" cy="553763"/>
          </a:xfrm>
          <a:prstGeom prst="rect">
            <a:avLst/>
          </a:prstGeom>
        </p:spPr>
      </p:pic>
      <p:pic>
        <p:nvPicPr>
          <p:cNvPr id="18" name="Picture 17" descr="Logo">
            <a:extLst>
              <a:ext uri="{FF2B5EF4-FFF2-40B4-BE49-F238E27FC236}">
                <a16:creationId xmlns:a16="http://schemas.microsoft.com/office/drawing/2014/main" id="{54768856-335F-6E10-5346-005BD496922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9812" y="5877272"/>
            <a:ext cx="1853559" cy="90569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FE478F8-66E8-2920-BB82-1C9F9A559ACC}"/>
              </a:ext>
            </a:extLst>
          </p:cNvPr>
          <p:cNvSpPr txBox="1"/>
          <p:nvPr/>
        </p:nvSpPr>
        <p:spPr>
          <a:xfrm>
            <a:off x="899592" y="1988840"/>
            <a:ext cx="534428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Insert Text/Images Here</a:t>
            </a:r>
          </a:p>
          <a:p>
            <a:r>
              <a:rPr lang="en-US" i="1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Ensure you have photo permission from those featured</a:t>
            </a:r>
            <a:endParaRPr lang="en-AU" i="1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841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67BBBB7-9EFD-CA27-6D62-1C40F5F458B7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74" y="-18023"/>
            <a:ext cx="9144000" cy="1339958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9B0DBBD5-2F94-B1A5-932C-969B0B283A90}"/>
              </a:ext>
            </a:extLst>
          </p:cNvPr>
          <p:cNvSpPr txBox="1">
            <a:spLocks/>
          </p:cNvSpPr>
          <p:nvPr/>
        </p:nvSpPr>
        <p:spPr>
          <a:xfrm>
            <a:off x="3298736" y="190420"/>
            <a:ext cx="5554960" cy="8428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solidFill>
                  <a:schemeClr val="bg1"/>
                </a:solidFill>
              </a:rPr>
              <a:t>Insert Text Here</a:t>
            </a:r>
            <a:endParaRPr lang="en-AU" dirty="0">
              <a:solidFill>
                <a:schemeClr val="bg1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153D977-ADBC-A35E-CC1E-EC55B0BDF7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16227" y="6229199"/>
            <a:ext cx="1520269" cy="553763"/>
          </a:xfrm>
          <a:prstGeom prst="rect">
            <a:avLst/>
          </a:prstGeom>
        </p:spPr>
      </p:pic>
      <p:pic>
        <p:nvPicPr>
          <p:cNvPr id="18" name="Picture 17" descr="Logo">
            <a:extLst>
              <a:ext uri="{FF2B5EF4-FFF2-40B4-BE49-F238E27FC236}">
                <a16:creationId xmlns:a16="http://schemas.microsoft.com/office/drawing/2014/main" id="{54768856-335F-6E10-5346-005BD496922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9812" y="5877272"/>
            <a:ext cx="1853559" cy="90569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C8D302D-16C1-60DA-7556-8BE31A379E2C}"/>
              </a:ext>
            </a:extLst>
          </p:cNvPr>
          <p:cNvSpPr txBox="1"/>
          <p:nvPr/>
        </p:nvSpPr>
        <p:spPr>
          <a:xfrm>
            <a:off x="899592" y="1988840"/>
            <a:ext cx="534428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Insert Text/Images Here</a:t>
            </a:r>
          </a:p>
          <a:p>
            <a:r>
              <a:rPr lang="en-US" i="1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Ensure you have photo permission from those featured</a:t>
            </a:r>
            <a:endParaRPr lang="en-AU" i="1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148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18">
            <a:extLst>
              <a:ext uri="{FF2B5EF4-FFF2-40B4-BE49-F238E27FC236}">
                <a16:creationId xmlns:a16="http://schemas.microsoft.com/office/drawing/2014/main" id="{F0A604E4-7307-451C-93BE-F1F7E1BF3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9144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id="{F7F3A0AA-35E5-4085-942B-737839030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282344"/>
            <a:ext cx="9143997" cy="159074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02F5C38-C747-4173-ABBF-656E39E82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5282344"/>
            <a:ext cx="6086475" cy="1590742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5282344"/>
            <a:ext cx="9143998" cy="1590742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24785" y="5490971"/>
            <a:ext cx="5221554" cy="115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Insert Text Here</a:t>
            </a:r>
          </a:p>
        </p:txBody>
      </p:sp>
      <p:pic>
        <p:nvPicPr>
          <p:cNvPr id="14" name="Picture 13" descr="Logo">
            <a:extLst>
              <a:ext uri="{FF2B5EF4-FFF2-40B4-BE49-F238E27FC236}">
                <a16:creationId xmlns:a16="http://schemas.microsoft.com/office/drawing/2014/main" id="{67C9B65B-4CF9-B6F5-9D6E-72E37E27DA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01" y="579571"/>
            <a:ext cx="8495662" cy="414163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76472F2-CE0D-D81E-6AE1-09D0639D63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16227" y="6229199"/>
            <a:ext cx="1520269" cy="55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112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ject_x0020_Name xmlns="423cde21-03be-4f18-9b5c-b2f039ee89ef" xsi:nil="true"/>
    <_x0038_020ID xmlns="423cde21-03be-4f18-9b5c-b2f039ee89ef" xsi:nil="true"/>
    <Financial_x0020_Year xmlns="423cde21-03be-4f18-9b5c-b2f039ee89ef">2021-22</Financial_x0020_Year>
    <Project_x0020_Number xmlns="04c78dea-09d0-4119-b672-8e32abe2227e" xsi:nil="true"/>
    <Document_x0020_Author xmlns="423cde21-03be-4f18-9b5c-b2f039ee89ef">Cass Davis </Document_x0020_Author>
    <Sub_x0020_Project_x0020_Name xmlns="04c78dea-09d0-4119-b672-8e32abe2227e" xsi:nil="true"/>
    <_dlc_DocId xmlns="04c78dea-09d0-4119-b672-8e32abe2227e">NCCMA-2147099980-95042</_dlc_DocId>
    <_dlc_DocIdUrl xmlns="04c78dea-09d0-4119-b672-8e32abe2227e">
      <Url>https://nccma.sharepoint.com/sites/nrm/_layouts/15/DocIdRedir.aspx?ID=NCCMA-2147099980-95042</Url>
      <Description>NCCMA-2147099980-95042</Description>
    </_dlc_DocIdUrl>
    <Meeting_x0020_Document_x0020_Category xmlns="423cde21-03be-4f18-9b5c-b2f039ee89ef">Presentation</Meeting_x0020_Document_x0020_Category>
    <lcf76f155ced4ddcb4097134ff3c332f xmlns="ae4abef4-3b59-4e74-bc44-23887a74ae06">
      <Terms xmlns="http://schemas.microsoft.com/office/infopath/2007/PartnerControls"/>
    </lcf76f155ced4ddcb4097134ff3c332f>
    <TaxCatchAll xmlns="04c78dea-09d0-4119-b672-8e32abe2227e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Meeting Document" ma:contentTypeID="0x010100CEB14BD4220E4F4F80FAD0B32D9A53C5040025B8C11C498D1344BF21BE2F89B4F3F7" ma:contentTypeVersion="1160" ma:contentTypeDescription="" ma:contentTypeScope="" ma:versionID="bdda6a026c804df2e0de01828d360672">
  <xsd:schema xmlns:xsd="http://www.w3.org/2001/XMLSchema" xmlns:xs="http://www.w3.org/2001/XMLSchema" xmlns:p="http://schemas.microsoft.com/office/2006/metadata/properties" xmlns:ns1="http://schemas.microsoft.com/sharepoint/v3" xmlns:ns2="423cde21-03be-4f18-9b5c-b2f039ee89ef" xmlns:ns3="04c78dea-09d0-4119-b672-8e32abe2227e" xmlns:ns4="ae4abef4-3b59-4e74-bc44-23887a74ae06" targetNamespace="http://schemas.microsoft.com/office/2006/metadata/properties" ma:root="true" ma:fieldsID="388afefadf9eb9fef2998e8e136a22ff" ns1:_="" ns2:_="" ns3:_="" ns4:_="">
    <xsd:import namespace="http://schemas.microsoft.com/sharepoint/v3"/>
    <xsd:import namespace="423cde21-03be-4f18-9b5c-b2f039ee89ef"/>
    <xsd:import namespace="04c78dea-09d0-4119-b672-8e32abe2227e"/>
    <xsd:import namespace="ae4abef4-3b59-4e74-bc44-23887a74ae06"/>
    <xsd:element name="properties">
      <xsd:complexType>
        <xsd:sequence>
          <xsd:element name="documentManagement">
            <xsd:complexType>
              <xsd:all>
                <xsd:element ref="ns2:Meeting_x0020_Document_x0020_Category"/>
                <xsd:element ref="ns2:Document_x0020_Author" minOccurs="0"/>
                <xsd:element ref="ns2:_x0038_020ID" minOccurs="0"/>
                <xsd:element ref="ns2:Project_x0020_Name" minOccurs="0"/>
                <xsd:element ref="ns3:Project_x0020_Number" minOccurs="0"/>
                <xsd:element ref="ns2:Financial_x0020_Year" minOccurs="0"/>
                <xsd:element ref="ns3:Sub_x0020_Project_x0020_Name" minOccurs="0"/>
                <xsd:element ref="ns3:_dlc_DocIdUrl" minOccurs="0"/>
                <xsd:element ref="ns3:_dlc_DocIdPersistId" minOccurs="0"/>
                <xsd:element ref="ns3:_dlc_DocI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3:SharedWithUsers" minOccurs="0"/>
                <xsd:element ref="ns3:SharedWithDetails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  <xsd:element ref="ns4:MediaLengthInSeconds" minOccurs="0"/>
                <xsd:element ref="ns4:lcf76f155ced4ddcb4097134ff3c332f" minOccurs="0"/>
                <xsd:element ref="ns3:TaxCatchAll" minOccurs="0"/>
                <xsd:element ref="ns4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3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3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3cde21-03be-4f18-9b5c-b2f039ee89ef" elementFormDefault="qualified">
    <xsd:import namespace="http://schemas.microsoft.com/office/2006/documentManagement/types"/>
    <xsd:import namespace="http://schemas.microsoft.com/office/infopath/2007/PartnerControls"/>
    <xsd:element name="Meeting_x0020_Document_x0020_Category" ma:index="1" ma:displayName="Meeting Type" ma:format="Dropdown" ma:internalName="Meeting_x0020_Document_x0020_Category" ma:readOnly="false">
      <xsd:simpleType>
        <xsd:restriction base="dms:Choice">
          <xsd:enumeration value="Action List"/>
          <xsd:enumeration value="Administration"/>
          <xsd:enumeration value="Agenda"/>
          <xsd:enumeration value="Decision Item"/>
          <xsd:enumeration value="Information Item"/>
          <xsd:enumeration value="Minutes"/>
          <xsd:enumeration value="Presentation"/>
        </xsd:restriction>
      </xsd:simpleType>
    </xsd:element>
    <xsd:element name="Document_x0020_Author" ma:index="2" nillable="true" ma:displayName="Document Author" ma:description="The author or signatory if different to the person saving document" ma:internalName="Document_x0020_Author" ma:readOnly="false">
      <xsd:simpleType>
        <xsd:restriction base="dms:Text">
          <xsd:maxLength value="255"/>
        </xsd:restriction>
      </xsd:simpleType>
    </xsd:element>
    <xsd:element name="_x0038_020ID" ma:index="3" nillable="true" ma:displayName="8020ID" ma:description="80-20 ID - Historical use only" ma:hidden="true" ma:internalName="_x0038_020ID" ma:readOnly="false">
      <xsd:simpleType>
        <xsd:restriction base="dms:Text">
          <xsd:maxLength value="255"/>
        </xsd:restriction>
      </xsd:simpleType>
    </xsd:element>
    <xsd:element name="Project_x0020_Name" ma:index="5" nillable="true" ma:displayName="Project Name" ma:internalName="Project_x0020_Name" ma:readOnly="false">
      <xsd:simpleType>
        <xsd:restriction base="dms:Text">
          <xsd:maxLength value="255"/>
        </xsd:restriction>
      </xsd:simpleType>
    </xsd:element>
    <xsd:element name="Financial_x0020_Year" ma:index="7" nillable="true" ma:displayName="Financial Year" ma:format="Dropdown" ma:indexed="true" ma:internalName="Financial_x0020_Year" ma:readOnly="false">
      <xsd:simpleType>
        <xsd:restriction base="dms:Choice">
          <xsd:enumeration value="2023-24"/>
          <xsd:enumeration value="2022-23"/>
          <xsd:enumeration value="2021-22"/>
          <xsd:enumeration value="2020-21"/>
          <xsd:enumeration value="2019-20"/>
          <xsd:enumeration value="2018-19"/>
          <xsd:enumeration value="2017-18"/>
          <xsd:enumeration value="2016-17"/>
          <xsd:enumeration value="2015-16"/>
          <xsd:enumeration value="2014-15"/>
          <xsd:enumeration value="2013-14"/>
          <xsd:enumeration value="2012-13"/>
          <xsd:enumeration value="2011-12"/>
          <xsd:enumeration value="2010-11"/>
          <xsd:enumeration value="2009-10"/>
          <xsd:enumeration value="2008-09"/>
          <xsd:enumeration value="2007-08"/>
          <xsd:enumeration value="2006-07"/>
          <xsd:enumeration value="2005-06"/>
          <xsd:enumeration value="2004-05"/>
          <xsd:enumeration value="2003-04"/>
          <xsd:enumeration value="2002-03"/>
          <xsd:enumeration value="2001-02"/>
          <xsd:enumeration value="2000-01"/>
          <xsd:enumeration value="1999-00"/>
          <xsd:enumeration value="1998-99"/>
          <xsd:enumeration value="1997-98"/>
          <xsd:enumeration value="1996-97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c78dea-09d0-4119-b672-8e32abe2227e" elementFormDefault="qualified">
    <xsd:import namespace="http://schemas.microsoft.com/office/2006/documentManagement/types"/>
    <xsd:import namespace="http://schemas.microsoft.com/office/infopath/2007/PartnerControls"/>
    <xsd:element name="Project_x0020_Number" ma:index="6" nillable="true" ma:displayName="Project Number" ma:internalName="Project_x0020_Number" ma:readOnly="false">
      <xsd:simpleType>
        <xsd:restriction base="dms:Text">
          <xsd:maxLength value="255"/>
        </xsd:restriction>
      </xsd:simpleType>
    </xsd:element>
    <xsd:element name="Sub_x0020_Project_x0020_Name" ma:index="8" nillable="true" ma:displayName="Sub Project Name" ma:internalName="Sub_x0020_Project_x0020_Name" ma:readOnly="false">
      <xsd:simpleType>
        <xsd:restriction base="dms:Text">
          <xsd:maxLength value="255"/>
        </xsd:restriction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_dlc_DocId" ma:index="15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SharedWithUsers" ma:index="2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33" nillable="true" ma:displayName="Taxonomy Catch All Column" ma:hidden="true" ma:list="{14de9e1c-de19-4ace-af28-16be0498fe97}" ma:internalName="TaxCatchAll" ma:showField="CatchAllData" ma:web="04c78dea-09d0-4119-b672-8e32abe2227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4abef4-3b59-4e74-bc44-23887a74ae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0" nillable="true" ma:displayName="Tags" ma:internalName="MediaServiceAutoTags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AutoKeyPoints" ma:index="2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3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32" nillable="true" ma:taxonomy="true" ma:internalName="lcf76f155ced4ddcb4097134ff3c332f" ma:taxonomyFieldName="MediaServiceImageTags" ma:displayName="Image Tags" ma:readOnly="false" ma:fieldId="{5cf76f15-5ced-4ddc-b409-7134ff3c332f}" ma:taxonomyMulti="true" ma:sspId="6c0027ef-f8b2-4252-9d4c-9d8cfcdb45d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3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9D23B8-6829-43BC-B0A1-6A173A3228D4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22DA4247-F09C-45C3-9CFB-AFE1CA1A7924}">
  <ds:schemaRefs>
    <ds:schemaRef ds:uri="http://schemas.microsoft.com/sharepoint/v3"/>
    <ds:schemaRef ds:uri="423cde21-03be-4f18-9b5c-b2f039ee89ef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04c78dea-09d0-4119-b672-8e32abe2227e"/>
    <ds:schemaRef ds:uri="ae4abef4-3b59-4e74-bc44-23887a74ae0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B4097C7-3539-4374-9263-1808899DD37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3024887-5816-4A24-8A08-B87738C7BE07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3E71F672-E3EE-44B8-B2DE-932A0A4808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23cde21-03be-4f18-9b5c-b2f039ee89ef"/>
    <ds:schemaRef ds:uri="04c78dea-09d0-4119-b672-8e32abe2227e"/>
    <ds:schemaRef ds:uri="ae4abef4-3b59-4e74-bc44-23887a74ae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5221</TotalTime>
  <Words>1147</Words>
  <Application>Microsoft Office PowerPoint</Application>
  <PresentationFormat>On-screen Show (4:3)</PresentationFormat>
  <Paragraphs>83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Acknowledgement of Country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North Central Catchment Mangement Authority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Cass Davis</dc:creator>
  <cp:lastModifiedBy>Nicole Howie</cp:lastModifiedBy>
  <cp:revision>124</cp:revision>
  <cp:lastPrinted>2017-02-28T21:34:39Z</cp:lastPrinted>
  <dcterms:created xsi:type="dcterms:W3CDTF">2016-03-09T23:47:21Z</dcterms:created>
  <dcterms:modified xsi:type="dcterms:W3CDTF">2023-01-30T23:37:15Z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0x010100CEB14BD4220E4F4F80FAD0B32D9A53C5040025B8C11C498D1344BF21BE2F89B4F3F7</vt:lpwstr>
  </property>
  <property fmtid="{D5CDD505-2E9C-101B-9397-08002B2CF9AE}" pid="3" name="_dlc_DocIdItemGuid">
    <vt:lpwstr>1128332e-d6a3-46d4-b319-539a01d6b047</vt:lpwstr>
  </property>
  <property fmtid="{D5CDD505-2E9C-101B-9397-08002B2CF9AE}" pid="4" name="MediaServiceImageTags">
    <vt:lpwstr/>
  </property>
</Properties>
</file>