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305" r:id="rId2"/>
    <p:sldId id="285" r:id="rId3"/>
    <p:sldId id="306" r:id="rId4"/>
    <p:sldId id="307" r:id="rId5"/>
    <p:sldId id="260" r:id="rId6"/>
    <p:sldId id="263" r:id="rId7"/>
    <p:sldId id="308" r:id="rId8"/>
    <p:sldId id="312" r:id="rId9"/>
    <p:sldId id="296" r:id="rId10"/>
    <p:sldId id="310" r:id="rId11"/>
    <p:sldId id="309" r:id="rId12"/>
    <p:sldId id="313" r:id="rId13"/>
    <p:sldId id="311" r:id="rId14"/>
    <p:sldId id="257" r:id="rId15"/>
    <p:sldId id="265" r:id="rId16"/>
    <p:sldId id="290" r:id="rId17"/>
    <p:sldId id="314" r:id="rId18"/>
    <p:sldId id="303" r:id="rId19"/>
    <p:sldId id="286" r:id="rId20"/>
    <p:sldId id="315" r:id="rId21"/>
    <p:sldId id="316" r:id="rId22"/>
    <p:sldId id="259" r:id="rId23"/>
    <p:sldId id="287" r:id="rId24"/>
    <p:sldId id="291" r:id="rId25"/>
    <p:sldId id="317" r:id="rId26"/>
    <p:sldId id="292" r:id="rId27"/>
    <p:sldId id="321" r:id="rId28"/>
    <p:sldId id="318" r:id="rId29"/>
    <p:sldId id="294" r:id="rId30"/>
    <p:sldId id="319" r:id="rId31"/>
    <p:sldId id="295" r:id="rId32"/>
    <p:sldId id="293" r:id="rId33"/>
    <p:sldId id="320" r:id="rId34"/>
    <p:sldId id="284" r:id="rId35"/>
  </p:sldIdLst>
  <p:sldSz cx="9144000" cy="6858000" type="screen4x3"/>
  <p:notesSz cx="9939338" cy="6807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anie Clark" initials="J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86578" autoAdjust="0"/>
  </p:normalViewPr>
  <p:slideViewPr>
    <p:cSldViewPr>
      <p:cViewPr varScale="1">
        <p:scale>
          <a:sx n="66" d="100"/>
          <a:sy n="66" d="100"/>
        </p:scale>
        <p:origin x="1256" y="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0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7046" cy="340359"/>
          </a:xfrm>
          <a:prstGeom prst="rect">
            <a:avLst/>
          </a:prstGeom>
        </p:spPr>
        <p:txBody>
          <a:bodyPr vert="horz" lIns="91836" tIns="45918" rIns="91836" bIns="45918" rtlCol="0"/>
          <a:lstStyle>
            <a:lvl1pPr algn="l">
              <a:defRPr sz="1200"/>
            </a:lvl1pPr>
          </a:lstStyle>
          <a:p>
            <a:endParaRPr lang="fr-FR"/>
          </a:p>
        </p:txBody>
      </p:sp>
      <p:sp>
        <p:nvSpPr>
          <p:cNvPr id="3" name="Date Placeholder 2"/>
          <p:cNvSpPr>
            <a:spLocks noGrp="1"/>
          </p:cNvSpPr>
          <p:nvPr>
            <p:ph type="dt" sz="quarter" idx="1"/>
          </p:nvPr>
        </p:nvSpPr>
        <p:spPr>
          <a:xfrm>
            <a:off x="5629993" y="1"/>
            <a:ext cx="4307046" cy="340359"/>
          </a:xfrm>
          <a:prstGeom prst="rect">
            <a:avLst/>
          </a:prstGeom>
        </p:spPr>
        <p:txBody>
          <a:bodyPr vert="horz" lIns="91836" tIns="45918" rIns="91836" bIns="45918" rtlCol="0"/>
          <a:lstStyle>
            <a:lvl1pPr algn="r">
              <a:defRPr sz="1200"/>
            </a:lvl1pPr>
          </a:lstStyle>
          <a:p>
            <a:fld id="{04421F45-BF8C-4873-8E15-F04B6A9653BA}" type="datetimeFigureOut">
              <a:rPr lang="fr-FR" smtClean="0"/>
              <a:t>12/01/2021</a:t>
            </a:fld>
            <a:endParaRPr lang="fr-FR"/>
          </a:p>
        </p:txBody>
      </p:sp>
      <p:sp>
        <p:nvSpPr>
          <p:cNvPr id="4" name="Footer Placeholder 3"/>
          <p:cNvSpPr>
            <a:spLocks noGrp="1"/>
          </p:cNvSpPr>
          <p:nvPr>
            <p:ph type="ftr" sz="quarter" idx="2"/>
          </p:nvPr>
        </p:nvSpPr>
        <p:spPr>
          <a:xfrm>
            <a:off x="1" y="6465661"/>
            <a:ext cx="4307046" cy="340359"/>
          </a:xfrm>
          <a:prstGeom prst="rect">
            <a:avLst/>
          </a:prstGeom>
        </p:spPr>
        <p:txBody>
          <a:bodyPr vert="horz" lIns="91836" tIns="45918" rIns="91836" bIns="45918" rtlCol="0" anchor="b"/>
          <a:lstStyle>
            <a:lvl1pPr algn="l">
              <a:defRPr sz="1200"/>
            </a:lvl1pPr>
          </a:lstStyle>
          <a:p>
            <a:endParaRPr lang="fr-FR"/>
          </a:p>
        </p:txBody>
      </p:sp>
      <p:sp>
        <p:nvSpPr>
          <p:cNvPr id="5" name="Slide Number Placeholder 4"/>
          <p:cNvSpPr>
            <a:spLocks noGrp="1"/>
          </p:cNvSpPr>
          <p:nvPr>
            <p:ph type="sldNum" sz="quarter" idx="3"/>
          </p:nvPr>
        </p:nvSpPr>
        <p:spPr>
          <a:xfrm>
            <a:off x="5629993" y="6465661"/>
            <a:ext cx="4307046" cy="340359"/>
          </a:xfrm>
          <a:prstGeom prst="rect">
            <a:avLst/>
          </a:prstGeom>
        </p:spPr>
        <p:txBody>
          <a:bodyPr vert="horz" lIns="91836" tIns="45918" rIns="91836" bIns="45918" rtlCol="0" anchor="b"/>
          <a:lstStyle>
            <a:lvl1pPr algn="r">
              <a:defRPr sz="1200"/>
            </a:lvl1pPr>
          </a:lstStyle>
          <a:p>
            <a:fld id="{CAA9160E-8431-495B-B357-153A7BB03814}" type="slidenum">
              <a:rPr lang="fr-FR" smtClean="0"/>
              <a:t>‹#›</a:t>
            </a:fld>
            <a:endParaRPr lang="fr-FR"/>
          </a:p>
        </p:txBody>
      </p:sp>
    </p:spTree>
    <p:extLst>
      <p:ext uri="{BB962C8B-B14F-4D97-AF65-F5344CB8AC3E}">
        <p14:creationId xmlns:p14="http://schemas.microsoft.com/office/powerpoint/2010/main" val="2340292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6514" cy="340201"/>
          </a:xfrm>
          <a:prstGeom prst="rect">
            <a:avLst/>
          </a:prstGeom>
        </p:spPr>
        <p:txBody>
          <a:bodyPr vert="horz" lIns="91836" tIns="45918" rIns="91836" bIns="45918" rtlCol="0"/>
          <a:lstStyle>
            <a:lvl1pPr algn="l">
              <a:defRPr sz="1200"/>
            </a:lvl1pPr>
          </a:lstStyle>
          <a:p>
            <a:endParaRPr lang="fr-FR"/>
          </a:p>
        </p:txBody>
      </p:sp>
      <p:sp>
        <p:nvSpPr>
          <p:cNvPr id="3" name="Date Placeholder 2"/>
          <p:cNvSpPr>
            <a:spLocks noGrp="1"/>
          </p:cNvSpPr>
          <p:nvPr>
            <p:ph type="dt" idx="1"/>
          </p:nvPr>
        </p:nvSpPr>
        <p:spPr>
          <a:xfrm>
            <a:off x="5629629" y="1"/>
            <a:ext cx="4308112" cy="340201"/>
          </a:xfrm>
          <a:prstGeom prst="rect">
            <a:avLst/>
          </a:prstGeom>
        </p:spPr>
        <p:txBody>
          <a:bodyPr vert="horz" lIns="91836" tIns="45918" rIns="91836" bIns="45918" rtlCol="0"/>
          <a:lstStyle>
            <a:lvl1pPr algn="r">
              <a:defRPr sz="1200"/>
            </a:lvl1pPr>
          </a:lstStyle>
          <a:p>
            <a:fld id="{8FDC48DB-1B00-4C71-AA09-544AB1B4C8CE}" type="datetimeFigureOut">
              <a:rPr lang="fr-FR" smtClean="0"/>
              <a:t>12/01/2021</a:t>
            </a:fld>
            <a:endParaRPr lang="fr-FR"/>
          </a:p>
        </p:txBody>
      </p:sp>
      <p:sp>
        <p:nvSpPr>
          <p:cNvPr id="4" name="Slide Image Placeholder 3"/>
          <p:cNvSpPr>
            <a:spLocks noGrp="1" noRot="1" noChangeAspect="1"/>
          </p:cNvSpPr>
          <p:nvPr>
            <p:ph type="sldImg" idx="2"/>
          </p:nvPr>
        </p:nvSpPr>
        <p:spPr>
          <a:xfrm>
            <a:off x="3267075" y="509588"/>
            <a:ext cx="3405188" cy="2554287"/>
          </a:xfrm>
          <a:prstGeom prst="rect">
            <a:avLst/>
          </a:prstGeom>
          <a:noFill/>
          <a:ln w="12700">
            <a:solidFill>
              <a:prstClr val="black"/>
            </a:solidFill>
          </a:ln>
        </p:spPr>
        <p:txBody>
          <a:bodyPr vert="horz" lIns="91836" tIns="45918" rIns="91836" bIns="45918" rtlCol="0" anchor="ctr"/>
          <a:lstStyle/>
          <a:p>
            <a:endParaRPr lang="fr-FR"/>
          </a:p>
        </p:txBody>
      </p:sp>
      <p:sp>
        <p:nvSpPr>
          <p:cNvPr id="5" name="Notes Placeholder 4"/>
          <p:cNvSpPr>
            <a:spLocks noGrp="1"/>
          </p:cNvSpPr>
          <p:nvPr>
            <p:ph type="body" sz="quarter" idx="3"/>
          </p:nvPr>
        </p:nvSpPr>
        <p:spPr>
          <a:xfrm>
            <a:off x="993934" y="3233500"/>
            <a:ext cx="7951470" cy="3063400"/>
          </a:xfrm>
          <a:prstGeom prst="rect">
            <a:avLst/>
          </a:prstGeom>
        </p:spPr>
        <p:txBody>
          <a:bodyPr vert="horz" lIns="91836" tIns="45918" rIns="91836" bIns="459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2" y="6465411"/>
            <a:ext cx="4306514" cy="340201"/>
          </a:xfrm>
          <a:prstGeom prst="rect">
            <a:avLst/>
          </a:prstGeom>
        </p:spPr>
        <p:txBody>
          <a:bodyPr vert="horz" lIns="91836" tIns="45918" rIns="91836" bIns="45918" rtlCol="0" anchor="b"/>
          <a:lstStyle>
            <a:lvl1pPr algn="l">
              <a:defRPr sz="1200"/>
            </a:lvl1pPr>
          </a:lstStyle>
          <a:p>
            <a:endParaRPr lang="fr-FR"/>
          </a:p>
        </p:txBody>
      </p:sp>
      <p:sp>
        <p:nvSpPr>
          <p:cNvPr id="7" name="Slide Number Placeholder 6"/>
          <p:cNvSpPr>
            <a:spLocks noGrp="1"/>
          </p:cNvSpPr>
          <p:nvPr>
            <p:ph type="sldNum" sz="quarter" idx="5"/>
          </p:nvPr>
        </p:nvSpPr>
        <p:spPr>
          <a:xfrm>
            <a:off x="5629629" y="6465411"/>
            <a:ext cx="4308112" cy="340201"/>
          </a:xfrm>
          <a:prstGeom prst="rect">
            <a:avLst/>
          </a:prstGeom>
        </p:spPr>
        <p:txBody>
          <a:bodyPr vert="horz" lIns="91836" tIns="45918" rIns="91836" bIns="45918" rtlCol="0" anchor="b"/>
          <a:lstStyle>
            <a:lvl1pPr algn="r">
              <a:defRPr sz="1200"/>
            </a:lvl1pPr>
          </a:lstStyle>
          <a:p>
            <a:fld id="{15C45A72-55FB-4E1E-BF39-53B6175D54C2}" type="slidenum">
              <a:rPr lang="fr-FR" smtClean="0"/>
              <a:t>‹#›</a:t>
            </a:fld>
            <a:endParaRPr lang="fr-FR"/>
          </a:p>
        </p:txBody>
      </p:sp>
    </p:spTree>
    <p:extLst>
      <p:ext uri="{BB962C8B-B14F-4D97-AF65-F5344CB8AC3E}">
        <p14:creationId xmlns:p14="http://schemas.microsoft.com/office/powerpoint/2010/main" val="2985061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das.org.au/node/5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5C45A72-55FB-4E1E-BF39-53B6175D54C2}" type="slidenum">
              <a:rPr lang="fr-FR" smtClean="0"/>
              <a:t>2</a:t>
            </a:fld>
            <a:endParaRPr lang="fr-FR"/>
          </a:p>
        </p:txBody>
      </p:sp>
    </p:spTree>
    <p:extLst>
      <p:ext uri="{BB962C8B-B14F-4D97-AF65-F5344CB8AC3E}">
        <p14:creationId xmlns:p14="http://schemas.microsoft.com/office/powerpoint/2010/main" val="396208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Frog</a:t>
            </a:r>
            <a:r>
              <a:rPr lang="fr-FR" dirty="0"/>
              <a:t> in </a:t>
            </a:r>
            <a:r>
              <a:rPr lang="fr-FR" dirty="0" err="1"/>
              <a:t>this</a:t>
            </a:r>
            <a:r>
              <a:rPr lang="fr-FR" dirty="0"/>
              <a:t> </a:t>
            </a:r>
            <a:r>
              <a:rPr lang="fr-FR" dirty="0" err="1"/>
              <a:t>example</a:t>
            </a:r>
            <a:r>
              <a:rPr lang="fr-FR" dirty="0"/>
              <a:t> </a:t>
            </a:r>
            <a:r>
              <a:rPr lang="fr-FR" dirty="0" err="1"/>
              <a:t>was</a:t>
            </a:r>
            <a:r>
              <a:rPr lang="fr-FR" dirty="0"/>
              <a:t> </a:t>
            </a:r>
            <a:r>
              <a:rPr lang="fr-FR" dirty="0" err="1"/>
              <a:t>photographed</a:t>
            </a:r>
            <a:r>
              <a:rPr lang="fr-FR" dirty="0"/>
              <a:t> by J. Clark in 2004</a:t>
            </a:r>
          </a:p>
        </p:txBody>
      </p:sp>
      <p:sp>
        <p:nvSpPr>
          <p:cNvPr id="4" name="Slide Number Placeholder 3"/>
          <p:cNvSpPr>
            <a:spLocks noGrp="1"/>
          </p:cNvSpPr>
          <p:nvPr>
            <p:ph type="sldNum" sz="quarter" idx="10"/>
          </p:nvPr>
        </p:nvSpPr>
        <p:spPr/>
        <p:txBody>
          <a:bodyPr/>
          <a:lstStyle/>
          <a:p>
            <a:fld id="{15C45A72-55FB-4E1E-BF39-53B6175D54C2}" type="slidenum">
              <a:rPr lang="fr-FR" smtClean="0"/>
              <a:t>24</a:t>
            </a:fld>
            <a:endParaRPr lang="fr-FR"/>
          </a:p>
        </p:txBody>
      </p:sp>
    </p:spTree>
    <p:extLst>
      <p:ext uri="{BB962C8B-B14F-4D97-AF65-F5344CB8AC3E}">
        <p14:creationId xmlns:p14="http://schemas.microsoft.com/office/powerpoint/2010/main" val="285778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5C45A72-55FB-4E1E-BF39-53B6175D54C2}" type="slidenum">
              <a:rPr lang="fr-FR" smtClean="0"/>
              <a:t>29</a:t>
            </a:fld>
            <a:endParaRPr lang="fr-FR"/>
          </a:p>
        </p:txBody>
      </p:sp>
    </p:spTree>
    <p:extLst>
      <p:ext uri="{BB962C8B-B14F-4D97-AF65-F5344CB8AC3E}">
        <p14:creationId xmlns:p14="http://schemas.microsoft.com/office/powerpoint/2010/main" val="3808242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5C45A72-55FB-4E1E-BF39-53B6175D54C2}" type="slidenum">
              <a:rPr lang="fr-FR" smtClean="0"/>
              <a:t>30</a:t>
            </a:fld>
            <a:endParaRPr lang="fr-FR"/>
          </a:p>
        </p:txBody>
      </p:sp>
    </p:spTree>
    <p:extLst>
      <p:ext uri="{BB962C8B-B14F-4D97-AF65-F5344CB8AC3E}">
        <p14:creationId xmlns:p14="http://schemas.microsoft.com/office/powerpoint/2010/main" val="3808242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5C45A72-55FB-4E1E-BF39-53B6175D54C2}" type="slidenum">
              <a:rPr lang="fr-FR" smtClean="0"/>
              <a:t>31</a:t>
            </a:fld>
            <a:endParaRPr lang="fr-FR"/>
          </a:p>
        </p:txBody>
      </p:sp>
    </p:spTree>
    <p:extLst>
      <p:ext uri="{BB962C8B-B14F-4D97-AF65-F5344CB8AC3E}">
        <p14:creationId xmlns:p14="http://schemas.microsoft.com/office/powerpoint/2010/main" val="75879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5C45A72-55FB-4E1E-BF39-53B6175D54C2}" type="slidenum">
              <a:rPr lang="fr-FR" smtClean="0"/>
              <a:t>34</a:t>
            </a:fld>
            <a:endParaRPr lang="fr-FR"/>
          </a:p>
        </p:txBody>
      </p:sp>
    </p:spTree>
    <p:extLst>
      <p:ext uri="{BB962C8B-B14F-4D97-AF65-F5344CB8AC3E}">
        <p14:creationId xmlns:p14="http://schemas.microsoft.com/office/powerpoint/2010/main" val="4178635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Frogs</a:t>
            </a:r>
            <a:r>
              <a:rPr lang="fr-FR" dirty="0"/>
              <a:t> have</a:t>
            </a:r>
            <a:r>
              <a:rPr lang="fr-FR" baseline="0" dirty="0"/>
              <a:t> </a:t>
            </a:r>
            <a:r>
              <a:rPr lang="fr-FR" baseline="0" dirty="0" err="1"/>
              <a:t>tympanic</a:t>
            </a:r>
            <a:r>
              <a:rPr lang="fr-FR" baseline="0" dirty="0"/>
              <a:t> membranes </a:t>
            </a:r>
            <a:r>
              <a:rPr lang="fr-FR" baseline="0" dirty="0" err="1"/>
              <a:t>instead</a:t>
            </a:r>
            <a:r>
              <a:rPr lang="fr-FR" baseline="0" dirty="0"/>
              <a:t> of </a:t>
            </a:r>
            <a:r>
              <a:rPr lang="fr-FR" baseline="0" dirty="0" err="1"/>
              <a:t>ears</a:t>
            </a:r>
            <a:r>
              <a:rPr lang="fr-FR" baseline="0" dirty="0"/>
              <a:t>.</a:t>
            </a:r>
          </a:p>
          <a:p>
            <a:r>
              <a:rPr lang="fr-FR" baseline="0" dirty="0"/>
              <a:t>The </a:t>
            </a:r>
            <a:r>
              <a:rPr lang="fr-FR" baseline="0" dirty="0" err="1"/>
              <a:t>hind</a:t>
            </a:r>
            <a:r>
              <a:rPr lang="fr-FR" baseline="0" dirty="0"/>
              <a:t> legs are </a:t>
            </a:r>
            <a:r>
              <a:rPr lang="fr-FR" baseline="0" dirty="0" err="1"/>
              <a:t>usually</a:t>
            </a:r>
            <a:r>
              <a:rPr lang="fr-FR" baseline="0" dirty="0"/>
              <a:t> longer.</a:t>
            </a:r>
          </a:p>
          <a:p>
            <a:r>
              <a:rPr lang="fr-FR" baseline="0" dirty="0" err="1"/>
              <a:t>They</a:t>
            </a:r>
            <a:r>
              <a:rPr lang="fr-FR" baseline="0" dirty="0"/>
              <a:t> have four </a:t>
            </a:r>
            <a:r>
              <a:rPr lang="fr-FR" baseline="0" dirty="0" err="1"/>
              <a:t>fingers</a:t>
            </a:r>
            <a:r>
              <a:rPr lang="fr-FR" baseline="0" dirty="0"/>
              <a:t> </a:t>
            </a:r>
            <a:r>
              <a:rPr lang="fr-FR" baseline="0" dirty="0" err="1"/>
              <a:t>nad</a:t>
            </a:r>
            <a:r>
              <a:rPr lang="fr-FR" baseline="0" dirty="0"/>
              <a:t> five </a:t>
            </a:r>
            <a:r>
              <a:rPr lang="fr-FR" baseline="0" dirty="0" err="1"/>
              <a:t>toes</a:t>
            </a:r>
            <a:r>
              <a:rPr lang="fr-FR" baseline="0" dirty="0"/>
              <a:t> . (</a:t>
            </a:r>
            <a:r>
              <a:rPr lang="fr-FR" baseline="0" dirty="0" err="1"/>
              <a:t>They</a:t>
            </a:r>
            <a:r>
              <a:rPr lang="fr-FR" baseline="0" dirty="0"/>
              <a:t> </a:t>
            </a:r>
            <a:r>
              <a:rPr lang="fr-FR" baseline="0" dirty="0" err="1"/>
              <a:t>may</a:t>
            </a:r>
            <a:r>
              <a:rPr lang="fr-FR" baseline="0" dirty="0"/>
              <a:t>/not have </a:t>
            </a:r>
            <a:r>
              <a:rPr lang="fr-FR" baseline="0" dirty="0" err="1"/>
              <a:t>webbing</a:t>
            </a:r>
            <a:r>
              <a:rPr lang="fr-FR" baseline="0" dirty="0"/>
              <a:t>.)</a:t>
            </a:r>
            <a:endParaRPr lang="fr-FR" dirty="0"/>
          </a:p>
        </p:txBody>
      </p:sp>
      <p:sp>
        <p:nvSpPr>
          <p:cNvPr id="4" name="Slide Number Placeholder 3"/>
          <p:cNvSpPr>
            <a:spLocks noGrp="1"/>
          </p:cNvSpPr>
          <p:nvPr>
            <p:ph type="sldNum" sz="quarter" idx="10"/>
          </p:nvPr>
        </p:nvSpPr>
        <p:spPr/>
        <p:txBody>
          <a:bodyPr/>
          <a:lstStyle/>
          <a:p>
            <a:fld id="{15C45A72-55FB-4E1E-BF39-53B6175D54C2}" type="slidenum">
              <a:rPr lang="fr-FR" smtClean="0"/>
              <a:t>4</a:t>
            </a:fld>
            <a:endParaRPr lang="fr-FR"/>
          </a:p>
        </p:txBody>
      </p:sp>
    </p:spTree>
    <p:extLst>
      <p:ext uri="{BB962C8B-B14F-4D97-AF65-F5344CB8AC3E}">
        <p14:creationId xmlns:p14="http://schemas.microsoft.com/office/powerpoint/2010/main" val="50123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Changed</a:t>
            </a:r>
            <a:r>
              <a:rPr lang="fr-FR" dirty="0"/>
              <a:t> </a:t>
            </a:r>
            <a:r>
              <a:rPr lang="fr-FR" dirty="0" err="1"/>
              <a:t>this</a:t>
            </a:r>
            <a:r>
              <a:rPr lang="fr-FR" dirty="0"/>
              <a:t> page </a:t>
            </a:r>
          </a:p>
        </p:txBody>
      </p:sp>
      <p:sp>
        <p:nvSpPr>
          <p:cNvPr id="4" name="Slide Number Placeholder 3"/>
          <p:cNvSpPr>
            <a:spLocks noGrp="1"/>
          </p:cNvSpPr>
          <p:nvPr>
            <p:ph type="sldNum" sz="quarter" idx="10"/>
          </p:nvPr>
        </p:nvSpPr>
        <p:spPr/>
        <p:txBody>
          <a:bodyPr/>
          <a:lstStyle/>
          <a:p>
            <a:fld id="{15C45A72-55FB-4E1E-BF39-53B6175D54C2}" type="slidenum">
              <a:rPr lang="fr-FR" smtClean="0"/>
              <a:t>6</a:t>
            </a:fld>
            <a:endParaRPr lang="fr-FR"/>
          </a:p>
        </p:txBody>
      </p:sp>
    </p:spTree>
    <p:extLst>
      <p:ext uri="{BB962C8B-B14F-4D97-AF65-F5344CB8AC3E}">
        <p14:creationId xmlns:p14="http://schemas.microsoft.com/office/powerpoint/2010/main" val="1266490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Removed</a:t>
            </a:r>
            <a:r>
              <a:rPr lang="fr-FR" dirty="0"/>
              <a:t> the </a:t>
            </a:r>
            <a:r>
              <a:rPr lang="fr-FR" dirty="0" err="1"/>
              <a:t>numbers</a:t>
            </a:r>
            <a:endParaRPr lang="fr-FR" dirty="0"/>
          </a:p>
        </p:txBody>
      </p:sp>
      <p:sp>
        <p:nvSpPr>
          <p:cNvPr id="4" name="Slide Number Placeholder 3"/>
          <p:cNvSpPr>
            <a:spLocks noGrp="1"/>
          </p:cNvSpPr>
          <p:nvPr>
            <p:ph type="sldNum" sz="quarter" idx="10"/>
          </p:nvPr>
        </p:nvSpPr>
        <p:spPr/>
        <p:txBody>
          <a:bodyPr/>
          <a:lstStyle/>
          <a:p>
            <a:fld id="{15C45A72-55FB-4E1E-BF39-53B6175D54C2}" type="slidenum">
              <a:rPr lang="fr-FR" smtClean="0"/>
              <a:t>9</a:t>
            </a:fld>
            <a:endParaRPr lang="fr-FR"/>
          </a:p>
        </p:txBody>
      </p:sp>
    </p:spTree>
    <p:extLst>
      <p:ext uri="{BB962C8B-B14F-4D97-AF65-F5344CB8AC3E}">
        <p14:creationId xmlns:p14="http://schemas.microsoft.com/office/powerpoint/2010/main" val="762235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5C45A72-55FB-4E1E-BF39-53B6175D54C2}" type="slidenum">
              <a:rPr lang="fr-FR" smtClean="0"/>
              <a:t>14</a:t>
            </a:fld>
            <a:endParaRPr lang="fr-FR"/>
          </a:p>
        </p:txBody>
      </p:sp>
    </p:spTree>
    <p:extLst>
      <p:ext uri="{BB962C8B-B14F-4D97-AF65-F5344CB8AC3E}">
        <p14:creationId xmlns:p14="http://schemas.microsoft.com/office/powerpoint/2010/main" val="350518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frog</a:t>
            </a:r>
            <a:r>
              <a:rPr lang="en-AU" baseline="0" dirty="0"/>
              <a:t> uses a terrestrial habitat for calling. </a:t>
            </a:r>
            <a:endParaRPr lang="en-AU" dirty="0"/>
          </a:p>
        </p:txBody>
      </p:sp>
      <p:sp>
        <p:nvSpPr>
          <p:cNvPr id="4" name="Slide Number Placeholder 3"/>
          <p:cNvSpPr>
            <a:spLocks noGrp="1"/>
          </p:cNvSpPr>
          <p:nvPr>
            <p:ph type="sldNum" sz="quarter" idx="10"/>
          </p:nvPr>
        </p:nvSpPr>
        <p:spPr/>
        <p:txBody>
          <a:bodyPr/>
          <a:lstStyle/>
          <a:p>
            <a:fld id="{15C45A72-55FB-4E1E-BF39-53B6175D54C2}" type="slidenum">
              <a:rPr lang="fr-FR" smtClean="0"/>
              <a:t>15</a:t>
            </a:fld>
            <a:endParaRPr lang="fr-FR"/>
          </a:p>
        </p:txBody>
      </p:sp>
    </p:spTree>
    <p:extLst>
      <p:ext uri="{BB962C8B-B14F-4D97-AF65-F5344CB8AC3E}">
        <p14:creationId xmlns:p14="http://schemas.microsoft.com/office/powerpoint/2010/main" val="3728030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Tadpoles eat algae when they are small, and as they get bigger, other water plant matter and small insect larvae, especially mosquito larvae.  </a:t>
            </a:r>
          </a:p>
          <a:p>
            <a:r>
              <a:rPr lang="en-AU" baseline="0" dirty="0"/>
              <a:t>Reptiles and birds eat frogs. </a:t>
            </a:r>
          </a:p>
          <a:p>
            <a:r>
              <a:rPr lang="en-AU" dirty="0"/>
              <a:t>Ther</a:t>
            </a:r>
            <a:r>
              <a:rPr lang="en-AU" baseline="0" dirty="0"/>
              <a:t>e is a tropical wetland food web</a:t>
            </a:r>
            <a:r>
              <a:rPr lang="en-AU" dirty="0"/>
              <a:t> diagram at the Canberra and District Aquarium Society’s “WHO’s Eating Who? “webpage</a:t>
            </a:r>
            <a:r>
              <a:rPr lang="en-AU" baseline="0" dirty="0"/>
              <a:t> </a:t>
            </a:r>
            <a:r>
              <a:rPr lang="en-AU" dirty="0"/>
              <a:t> </a:t>
            </a:r>
            <a:r>
              <a:rPr lang="en-AU" dirty="0">
                <a:hlinkClick r:id="rId3"/>
              </a:rPr>
              <a:t>http://www.cdas.org.au/node/52</a:t>
            </a:r>
            <a:r>
              <a:rPr lang="en-AU" dirty="0"/>
              <a:t>.  It shows</a:t>
            </a:r>
            <a:r>
              <a:rPr lang="en-AU" baseline="0" dirty="0"/>
              <a:t> prey-predator relationships in the water only. </a:t>
            </a:r>
            <a:endParaRPr lang="en-AU" dirty="0"/>
          </a:p>
        </p:txBody>
      </p:sp>
      <p:sp>
        <p:nvSpPr>
          <p:cNvPr id="4" name="Slide Number Placeholder 3"/>
          <p:cNvSpPr>
            <a:spLocks noGrp="1"/>
          </p:cNvSpPr>
          <p:nvPr>
            <p:ph type="sldNum" sz="quarter" idx="10"/>
          </p:nvPr>
        </p:nvSpPr>
        <p:spPr/>
        <p:txBody>
          <a:bodyPr/>
          <a:lstStyle/>
          <a:p>
            <a:fld id="{15C45A72-55FB-4E1E-BF39-53B6175D54C2}" type="slidenum">
              <a:rPr lang="fr-FR" smtClean="0"/>
              <a:t>16</a:t>
            </a:fld>
            <a:endParaRPr lang="fr-FR"/>
          </a:p>
        </p:txBody>
      </p:sp>
    </p:spTree>
    <p:extLst>
      <p:ext uri="{BB962C8B-B14F-4D97-AF65-F5344CB8AC3E}">
        <p14:creationId xmlns:p14="http://schemas.microsoft.com/office/powerpoint/2010/main" val="1504084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  This “Fantastic Frogs” video https://kids.sandiegozoo.org/videos/fantastic-frogs is about frogs in the San Diego Zoo and shows a range of species with their adaptations.  Some have similar adaptations to Wimmera ones. </a:t>
            </a:r>
            <a:endParaRPr lang="en-AU" dirty="0"/>
          </a:p>
        </p:txBody>
      </p:sp>
      <p:sp>
        <p:nvSpPr>
          <p:cNvPr id="4" name="Slide Number Placeholder 3"/>
          <p:cNvSpPr>
            <a:spLocks noGrp="1"/>
          </p:cNvSpPr>
          <p:nvPr>
            <p:ph type="sldNum" sz="quarter" idx="10"/>
          </p:nvPr>
        </p:nvSpPr>
        <p:spPr/>
        <p:txBody>
          <a:bodyPr/>
          <a:lstStyle/>
          <a:p>
            <a:fld id="{15C45A72-55FB-4E1E-BF39-53B6175D54C2}" type="slidenum">
              <a:rPr lang="fr-FR" smtClean="0"/>
              <a:t>17</a:t>
            </a:fld>
            <a:endParaRPr lang="fr-FR"/>
          </a:p>
        </p:txBody>
      </p:sp>
    </p:spTree>
    <p:extLst>
      <p:ext uri="{BB962C8B-B14F-4D97-AF65-F5344CB8AC3E}">
        <p14:creationId xmlns:p14="http://schemas.microsoft.com/office/powerpoint/2010/main" val="3728030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Toe-</a:t>
            </a:r>
            <a:r>
              <a:rPr lang="en-AU" baseline="0" dirty="0"/>
              <a:t>pads are for tree dwellers : photos 1,4,12,13,10,15 </a:t>
            </a:r>
          </a:p>
          <a:p>
            <a:r>
              <a:rPr lang="en-AU" baseline="0" dirty="0"/>
              <a:t>Toe-pads for hanging on in swift-flowing streams : photo 12 </a:t>
            </a:r>
          </a:p>
          <a:p>
            <a:r>
              <a:rPr lang="en-AU" baseline="0" dirty="0"/>
              <a:t>Webbed feet for swimmers : photos 2,6,8,9</a:t>
            </a:r>
          </a:p>
          <a:p>
            <a:r>
              <a:rPr lang="en-AU" baseline="0" dirty="0"/>
              <a:t>Slender toes for forest floor dwellers : photos 3,14 </a:t>
            </a:r>
          </a:p>
          <a:p>
            <a:r>
              <a:rPr lang="en-AU" baseline="0" dirty="0"/>
              <a:t>Read more at “Best Foot Forward” in the Australian Geographic, March 14, 2016 at https://www.australiangeographic.com.au/topics/wildlife/2016/03/best-foot-forward/    </a:t>
            </a:r>
            <a:endParaRPr lang="en-AU" dirty="0"/>
          </a:p>
        </p:txBody>
      </p:sp>
      <p:sp>
        <p:nvSpPr>
          <p:cNvPr id="4" name="Slide Number Placeholder 3"/>
          <p:cNvSpPr>
            <a:spLocks noGrp="1"/>
          </p:cNvSpPr>
          <p:nvPr>
            <p:ph type="sldNum" sz="quarter" idx="10"/>
          </p:nvPr>
        </p:nvSpPr>
        <p:spPr/>
        <p:txBody>
          <a:bodyPr/>
          <a:lstStyle/>
          <a:p>
            <a:fld id="{15C45A72-55FB-4E1E-BF39-53B6175D54C2}" type="slidenum">
              <a:rPr lang="fr-FR" smtClean="0"/>
              <a:t>18</a:t>
            </a:fld>
            <a:endParaRPr lang="fr-FR"/>
          </a:p>
        </p:txBody>
      </p:sp>
    </p:spTree>
    <p:extLst>
      <p:ext uri="{BB962C8B-B14F-4D97-AF65-F5344CB8AC3E}">
        <p14:creationId xmlns:p14="http://schemas.microsoft.com/office/powerpoint/2010/main" val="3728030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0C30B0-CEA7-4FF9-902B-D16C9872D09D}" type="datetime1">
              <a:rPr lang="en-US" smtClean="0"/>
              <a:t>1/12/2021</a:t>
            </a:fld>
            <a:endParaRPr lang="en-US"/>
          </a:p>
        </p:txBody>
      </p:sp>
      <p:sp>
        <p:nvSpPr>
          <p:cNvPr id="5" name="Footer Placeholder 4"/>
          <p:cNvSpPr>
            <a:spLocks noGrp="1"/>
          </p:cNvSpPr>
          <p:nvPr>
            <p:ph type="ftr" sz="quarter" idx="11"/>
          </p:nvPr>
        </p:nvSpPr>
        <p:spPr/>
        <p:txBody>
          <a:bodyPr/>
          <a:lstStyle/>
          <a:p>
            <a:r>
              <a:rPr lang="en-AU"/>
              <a:t>Frogs of the Wimmera, (cc) B. Bant 'Project Playtpus' &amp; J. Clark, enviroed4all(R), 2020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C15A54-D365-4081-8E17-B6A2E1B86ADF}" type="datetime1">
              <a:rPr lang="en-US" smtClean="0"/>
              <a:t>1/12/2021</a:t>
            </a:fld>
            <a:endParaRPr lang="en-US"/>
          </a:p>
        </p:txBody>
      </p:sp>
      <p:sp>
        <p:nvSpPr>
          <p:cNvPr id="5" name="Footer Placeholder 4"/>
          <p:cNvSpPr>
            <a:spLocks noGrp="1"/>
          </p:cNvSpPr>
          <p:nvPr>
            <p:ph type="ftr" sz="quarter" idx="11"/>
          </p:nvPr>
        </p:nvSpPr>
        <p:spPr/>
        <p:txBody>
          <a:bodyPr/>
          <a:lstStyle/>
          <a:p>
            <a:r>
              <a:rPr lang="en-AU"/>
              <a:t>Frogs of the Wimmera, (cc) B. Bant 'Project Playtpus' &amp; J. Clark, enviroed4all(R), 2020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50258E-80C8-476C-9CDF-923A708F79FE}" type="datetime1">
              <a:rPr lang="en-US" smtClean="0"/>
              <a:t>1/12/2021</a:t>
            </a:fld>
            <a:endParaRPr lang="en-US"/>
          </a:p>
        </p:txBody>
      </p:sp>
      <p:sp>
        <p:nvSpPr>
          <p:cNvPr id="5" name="Footer Placeholder 4"/>
          <p:cNvSpPr>
            <a:spLocks noGrp="1"/>
          </p:cNvSpPr>
          <p:nvPr>
            <p:ph type="ftr" sz="quarter" idx="11"/>
          </p:nvPr>
        </p:nvSpPr>
        <p:spPr/>
        <p:txBody>
          <a:bodyPr/>
          <a:lstStyle/>
          <a:p>
            <a:r>
              <a:rPr lang="en-AU"/>
              <a:t>Frogs of the Wimmera, (cc) B. Bant 'Project Playtpus' &amp; J. Clark, enviroed4all(R), 2020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0CD427-5E7C-4B48-B0A4-D0A21379CD1A}" type="datetime1">
              <a:rPr lang="en-US" smtClean="0"/>
              <a:t>1/12/2021</a:t>
            </a:fld>
            <a:endParaRPr lang="en-US"/>
          </a:p>
        </p:txBody>
      </p:sp>
      <p:sp>
        <p:nvSpPr>
          <p:cNvPr id="5" name="Footer Placeholder 4"/>
          <p:cNvSpPr>
            <a:spLocks noGrp="1"/>
          </p:cNvSpPr>
          <p:nvPr>
            <p:ph type="ftr" sz="quarter" idx="11"/>
          </p:nvPr>
        </p:nvSpPr>
        <p:spPr/>
        <p:txBody>
          <a:bodyPr/>
          <a:lstStyle/>
          <a:p>
            <a:r>
              <a:rPr lang="en-AU"/>
              <a:t>Frogs of the Wimmera, (cc) B. Bant 'Project Playtpus' &amp; J. Clark, enviroed4all(R), 2020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FF1244-FEEA-44EC-AEC2-A20235B76964}" type="datetime1">
              <a:rPr lang="en-US" smtClean="0"/>
              <a:t>1/12/2021</a:t>
            </a:fld>
            <a:endParaRPr lang="en-US"/>
          </a:p>
        </p:txBody>
      </p:sp>
      <p:sp>
        <p:nvSpPr>
          <p:cNvPr id="5" name="Footer Placeholder 4"/>
          <p:cNvSpPr>
            <a:spLocks noGrp="1"/>
          </p:cNvSpPr>
          <p:nvPr>
            <p:ph type="ftr" sz="quarter" idx="11"/>
          </p:nvPr>
        </p:nvSpPr>
        <p:spPr/>
        <p:txBody>
          <a:bodyPr/>
          <a:lstStyle/>
          <a:p>
            <a:r>
              <a:rPr lang="en-AU"/>
              <a:t>Frogs of the Wimmera, (cc) B. Bant 'Project Playtpus' &amp; J. Clark, enviroed4all(R), 2020</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FD42B5-E7AD-4A5F-9358-225768F9BB4F}" type="datetime1">
              <a:rPr lang="en-US" smtClean="0"/>
              <a:t>1/12/2021</a:t>
            </a:fld>
            <a:endParaRPr lang="en-US"/>
          </a:p>
        </p:txBody>
      </p:sp>
      <p:sp>
        <p:nvSpPr>
          <p:cNvPr id="6" name="Footer Placeholder 5"/>
          <p:cNvSpPr>
            <a:spLocks noGrp="1"/>
          </p:cNvSpPr>
          <p:nvPr>
            <p:ph type="ftr" sz="quarter" idx="11"/>
          </p:nvPr>
        </p:nvSpPr>
        <p:spPr/>
        <p:txBody>
          <a:bodyPr/>
          <a:lstStyle/>
          <a:p>
            <a:r>
              <a:rPr lang="en-AU"/>
              <a:t>Frogs of the Wimmera, (cc) B. Bant 'Project Playtpus' &amp; J. Clark, enviroed4all(R), 2020</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3BB31-744C-4F2F-8D10-DED92CA1A25D}" type="datetime1">
              <a:rPr lang="en-US" smtClean="0"/>
              <a:t>1/12/2021</a:t>
            </a:fld>
            <a:endParaRPr lang="en-US"/>
          </a:p>
        </p:txBody>
      </p:sp>
      <p:sp>
        <p:nvSpPr>
          <p:cNvPr id="8" name="Footer Placeholder 7"/>
          <p:cNvSpPr>
            <a:spLocks noGrp="1"/>
          </p:cNvSpPr>
          <p:nvPr>
            <p:ph type="ftr" sz="quarter" idx="11"/>
          </p:nvPr>
        </p:nvSpPr>
        <p:spPr/>
        <p:txBody>
          <a:bodyPr/>
          <a:lstStyle/>
          <a:p>
            <a:r>
              <a:rPr lang="en-AU"/>
              <a:t>Frogs of the Wimmera, (cc) B. Bant 'Project Playtpus' &amp; J. Clark, enviroed4all(R), 2020</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323446-8335-4A4C-8B35-B3E4EBA1D22C}" type="datetime1">
              <a:rPr lang="en-US" smtClean="0"/>
              <a:t>1/12/2021</a:t>
            </a:fld>
            <a:endParaRPr lang="en-US"/>
          </a:p>
        </p:txBody>
      </p:sp>
      <p:sp>
        <p:nvSpPr>
          <p:cNvPr id="4" name="Footer Placeholder 3"/>
          <p:cNvSpPr>
            <a:spLocks noGrp="1"/>
          </p:cNvSpPr>
          <p:nvPr>
            <p:ph type="ftr" sz="quarter" idx="11"/>
          </p:nvPr>
        </p:nvSpPr>
        <p:spPr/>
        <p:txBody>
          <a:bodyPr/>
          <a:lstStyle/>
          <a:p>
            <a:r>
              <a:rPr lang="en-AU"/>
              <a:t>Frogs of the Wimmera, (cc) B. Bant 'Project Playtpus' &amp; J. Clark, enviroed4all(R), 2020</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D497D-64A3-410C-80AB-D88E705F12CA}" type="datetime1">
              <a:rPr lang="en-US" smtClean="0"/>
              <a:t>1/12/2021</a:t>
            </a:fld>
            <a:endParaRPr lang="en-US"/>
          </a:p>
        </p:txBody>
      </p:sp>
      <p:sp>
        <p:nvSpPr>
          <p:cNvPr id="3" name="Footer Placeholder 2"/>
          <p:cNvSpPr>
            <a:spLocks noGrp="1"/>
          </p:cNvSpPr>
          <p:nvPr>
            <p:ph type="ftr" sz="quarter" idx="11"/>
          </p:nvPr>
        </p:nvSpPr>
        <p:spPr/>
        <p:txBody>
          <a:bodyPr/>
          <a:lstStyle/>
          <a:p>
            <a:r>
              <a:rPr lang="en-AU"/>
              <a:t>Frogs of the Wimmera, (cc) B. Bant 'Project Playtpus' &amp; J. Clark, enviroed4all(R), 2020</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B428F3-D2ED-4E24-8A1D-CEC45C239D47}" type="datetime1">
              <a:rPr lang="en-US" smtClean="0"/>
              <a:t>1/12/2021</a:t>
            </a:fld>
            <a:endParaRPr lang="en-US"/>
          </a:p>
        </p:txBody>
      </p:sp>
      <p:sp>
        <p:nvSpPr>
          <p:cNvPr id="6" name="Footer Placeholder 5"/>
          <p:cNvSpPr>
            <a:spLocks noGrp="1"/>
          </p:cNvSpPr>
          <p:nvPr>
            <p:ph type="ftr" sz="quarter" idx="11"/>
          </p:nvPr>
        </p:nvSpPr>
        <p:spPr/>
        <p:txBody>
          <a:bodyPr/>
          <a:lstStyle/>
          <a:p>
            <a:r>
              <a:rPr lang="en-AU"/>
              <a:t>Frogs of the Wimmera, (cc) B. Bant 'Project Playtpus' &amp; J. Clark, enviroed4all(R), 2020</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6759E7-8640-4F03-9788-F6E7D901A1FC}" type="datetime1">
              <a:rPr lang="en-US" smtClean="0"/>
              <a:t>1/12/2021</a:t>
            </a:fld>
            <a:endParaRPr lang="en-US"/>
          </a:p>
        </p:txBody>
      </p:sp>
      <p:sp>
        <p:nvSpPr>
          <p:cNvPr id="6" name="Footer Placeholder 5"/>
          <p:cNvSpPr>
            <a:spLocks noGrp="1"/>
          </p:cNvSpPr>
          <p:nvPr>
            <p:ph type="ftr" sz="quarter" idx="11"/>
          </p:nvPr>
        </p:nvSpPr>
        <p:spPr/>
        <p:txBody>
          <a:bodyPr/>
          <a:lstStyle/>
          <a:p>
            <a:r>
              <a:rPr lang="en-AU"/>
              <a:t>Frogs of the Wimmera, (cc) B. Bant 'Project Playtpus' &amp; J. Clark, enviroed4all(R), 2020</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7CC1F-86AA-4FAD-9299-6E8420825F5C}" type="datetime1">
              <a:rPr lang="en-US" smtClean="0"/>
              <a:t>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Frogs of the Wimmera, (cc) B. Bant 'Project Playtpus' &amp; J. Clark, enviroed4all(R), 2020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cma.vic.gov.au/contact-us" TargetMode="Externa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frogs.org.au/frogs/ofVic/Grampians_and_Central_West" TargetMode="External"/><Relationship Id="rId7"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frogs.org.au/frogs/species/Litoria/peroni/" TargetMode="External"/><Relationship Id="rId4" Type="http://schemas.openxmlformats.org/officeDocument/2006/relationships/hyperlink" Target="frogs.org.a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frogs.org.au"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5.jpeg"/><Relationship Id="rId4" Type="http://schemas.openxmlformats.org/officeDocument/2006/relationships/hyperlink" Target="http://frogs.org.au/frogs/key.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youtube.com/watch?v=wAcwjWi6I9Y" TargetMode="Externa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wildlife.vic.gov.au/__data/assets/pdf_file/0021/91641/Common-Froglet.pdf" TargetMode="External"/><Relationship Id="rId5" Type="http://schemas.openxmlformats.org/officeDocument/2006/relationships/image" Target="../media/image15.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7.gif"/><Relationship Id="rId4" Type="http://schemas.openxmlformats.org/officeDocument/2006/relationships/hyperlink" Target="http://wetlands.newtonmooreshs.wa.edu.au/05_leapfrog/biotic/food_web.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news.berkeley.edu/2015/08/07/pupil-shape-and-ecological-niche/" TargetMode="External"/><Relationship Id="rId5" Type="http://schemas.openxmlformats.org/officeDocument/2006/relationships/hyperlink" Target="https://education.abc.net.au/home#!/media/2519447/all-about-frogs" TargetMode="External"/><Relationship Id="rId4" Type="http://schemas.openxmlformats.org/officeDocument/2006/relationships/hyperlink" Target="https://www.youtube.com/watch?v=4owaBoBdZg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australiangeographic.com.au/wp-content/uploads/2018/06/Best-foot-forward-frog-feet-ag130.jpg" TargetMode="Externa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o1rjGng5t2g"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sciencedirect.com/topics/veterinary-science-and-veterinary-medicine/buccal-pumping" TargetMode="External"/><Relationship Id="rId5" Type="http://schemas.openxmlformats.org/officeDocument/2006/relationships/image" Target="../media/image19.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youtube.com/watch?v=vbnQCPi7Exs" TargetMode="External"/><Relationship Id="rId7" Type="http://schemas.openxmlformats.org/officeDocument/2006/relationships/hyperlink" Target="https://www.frogid.net.au/frogs"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frogs.org.au/frogs/" TargetMode="External"/><Relationship Id="rId5" Type="http://schemas.openxmlformats.org/officeDocument/2006/relationships/hyperlink" Target="http://www.nccma.vic.gov.au/sites/default/files/publications/frogs_field_guide.pdf" TargetMode="External"/><Relationship Id="rId4" Type="http://schemas.openxmlformats.org/officeDocument/2006/relationships/hyperlink" Target="https://en.wikipedia.org/wiki/Peron's_tree_frog#/media/File:Peron's_Tree_Frog_-_Litoria_peronii.jpg" TargetMode="External"/><Relationship Id="rId9"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ildambienceassets.s3.amazonaws.com/wp-content/uploads/2017/09/19165504/Limnodynastes_dumerili1.jpg" TargetMode="Externa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pn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portal.frogid.net.au/explore" TargetMode="External"/><Relationship Id="rId4" Type="http://schemas.openxmlformats.org/officeDocument/2006/relationships/hyperlink" Target="https://www.frogid.net.a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johnmuirlaws.com/how-to-draw-frogs/" TargetMode="External"/><Relationship Id="rId7"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frogid.net.au/schools" TargetMode="External"/><Relationship Id="rId4" Type="http://schemas.openxmlformats.org/officeDocument/2006/relationships/hyperlink" Target="https://www.riverdetectives.net.au/wp-content/uploads/2020/04/Frog-lifecycle-activity-sheet.pdf" TargetMode="External"/><Relationship Id="rId9"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hyperlink" Target="https://portal.frogid.net.au/frog-id-week"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4.pn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frogs.org.au/arc/frogs.html" TargetMode="External"/><Relationship Id="rId4" Type="http://schemas.openxmlformats.org/officeDocument/2006/relationships/hyperlink" Target="https://www.wildlife.vic.gov.au/keeping-and-trading-wildlife/wildlife-in-school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3.jpeg"/><Relationship Id="rId7" Type="http://schemas.openxmlformats.org/officeDocument/2006/relationships/hyperlink" Target="https://www.melbournewater.com.au/water-data-and-education/learning-resources/browse-resources-year-level/creating-frog-friendl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australiangeographic.com.au/topics/wildlife/2018/01/how-to-make-your-backyard-frog-friendly/" TargetMode="External"/><Relationship Id="rId5" Type="http://schemas.openxmlformats.org/officeDocument/2006/relationships/hyperlink" Target="https://www.lfwseq.org.au/creating-frog-friendly-habitats/" TargetMode="Externa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hyperlink" Target="https://wildlife.org.au/wp-content/uploads/2020/04/Step-by-step_guide_frog_hotel-1.pdf" TargetMode="External"/><Relationship Id="rId3" Type="http://schemas.openxmlformats.org/officeDocument/2006/relationships/image" Target="../media/image4.png"/><Relationship Id="rId7" Type="http://schemas.openxmlformats.org/officeDocument/2006/relationships/hyperlink" Target="https://www.bunnings.com.au/diy-advice/outdoor/paths-and-landscaping/how-to-create-a-frog-pon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youtube.com/watch?v=i2RN7gmW3NQ" TargetMode="External"/><Relationship Id="rId11" Type="http://schemas.openxmlformats.org/officeDocument/2006/relationships/image" Target="../media/image5.jpeg"/><Relationship Id="rId5" Type="http://schemas.openxmlformats.org/officeDocument/2006/relationships/hyperlink" Target="https://www.youtube.com/watch?v=VrVCPUhRLDo" TargetMode="External"/><Relationship Id="rId10" Type="http://schemas.openxmlformats.org/officeDocument/2006/relationships/image" Target="../media/image34.jpg"/><Relationship Id="rId4" Type="http://schemas.openxmlformats.org/officeDocument/2006/relationships/hyperlink" Target="https://portal.frogid.net.au/schools" TargetMode="External"/><Relationship Id="rId9" Type="http://schemas.openxmlformats.org/officeDocument/2006/relationships/hyperlink" Target="https://www.facebook.com/FriendsOfCreec/photos/a.417047315027952/3434434993289154/"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frogid.net.au/schools"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6.jpeg"/><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hyperlink" Target="mailto:enviroed4all@skymesh.com.au"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abcteach.com/documents/frog-diagram-labeled-and-unlabled-animals-amphibian-diagram-1204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www.flippedoutscience.com/uploads/2/7/8/2/27824091/frog_dissection_instruction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animalrespriation.weebly.com/frog.html" TargetMode="External"/><Relationship Id="rId4" Type="http://schemas.openxmlformats.org/officeDocument/2006/relationships/hyperlink" Target="https://www.youtube.com/watch?v=OwjvABbRjd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brisbane.qld.gov.au/sites/default/files/032754.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s://www.youtube.com/watch?v=oYcl0xxU5_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wcma.vic.gov.au/contact-us"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2020\River Detectives\for pds\frogs\July2011P1080371 burrowing fro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7" t="12343" r="1380" b="4614"/>
          <a:stretch/>
        </p:blipFill>
        <p:spPr bwMode="auto">
          <a:xfrm>
            <a:off x="0"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609600" y="1"/>
            <a:ext cx="8153400" cy="4541528"/>
          </a:xfrm>
        </p:spPr>
        <p:txBody>
          <a:bodyPr>
            <a:normAutofit/>
          </a:bodyPr>
          <a:lstStyle/>
          <a:p>
            <a:r>
              <a:rPr lang="en-AU" altLang="fr-FR" sz="6000" b="1" dirty="0">
                <a:solidFill>
                  <a:schemeClr val="bg1"/>
                </a:solidFill>
              </a:rPr>
              <a:t>Frogs of the Wimmera </a:t>
            </a:r>
            <a:br>
              <a:rPr lang="en-AU" altLang="fr-FR" b="1" dirty="0">
                <a:solidFill>
                  <a:schemeClr val="bg1"/>
                </a:solidFill>
              </a:rPr>
            </a:br>
            <a:br>
              <a:rPr lang="en-AU" altLang="fr-FR" b="1" dirty="0">
                <a:solidFill>
                  <a:schemeClr val="bg1"/>
                </a:solidFill>
              </a:rPr>
            </a:br>
            <a:br>
              <a:rPr lang="en-AU" altLang="fr-FR" b="1" dirty="0">
                <a:solidFill>
                  <a:schemeClr val="bg1"/>
                </a:solidFill>
              </a:rPr>
            </a:br>
            <a:r>
              <a:rPr lang="en-AU" altLang="fr-FR" sz="2400" b="1" dirty="0">
                <a:solidFill>
                  <a:schemeClr val="bg1"/>
                </a:solidFill>
              </a:rPr>
              <a:t>Integrating frog education into your River Detectives Program</a:t>
            </a:r>
          </a:p>
        </p:txBody>
      </p:sp>
      <p:pic>
        <p:nvPicPr>
          <p:cNvPr id="8" name="Picture 3" descr="G:\2019\River detectives\WCMA.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91027" y="6019799"/>
            <a:ext cx="1000572" cy="7334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2019\River detectives\image00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4511" y="5879445"/>
            <a:ext cx="1710489" cy="83365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11"/>
          </p:nvPr>
        </p:nvSpPr>
        <p:spPr>
          <a:xfrm>
            <a:off x="2286000" y="6135973"/>
            <a:ext cx="5553073" cy="577128"/>
          </a:xfrm>
        </p:spPr>
        <p:txBody>
          <a:bodyPr/>
          <a:lstStyle/>
          <a:p>
            <a:r>
              <a:rPr lang="en-AU" dirty="0">
                <a:solidFill>
                  <a:srgbClr val="FFC000"/>
                </a:solidFill>
              </a:rPr>
              <a:t>Text by B. Bant 'Project Platypus' &amp; J. Clark, enviroed4all(R), (cc)  2020</a:t>
            </a:r>
          </a:p>
          <a:p>
            <a:r>
              <a:rPr lang="en-AU" dirty="0">
                <a:solidFill>
                  <a:srgbClr val="FFC000"/>
                </a:solidFill>
              </a:rPr>
              <a:t>Photos by J. Clark (unless otherwise acknowledged)  (cc) 2020. </a:t>
            </a:r>
            <a:endParaRPr lang="en-US" dirty="0">
              <a:solidFill>
                <a:srgbClr val="FFC000"/>
              </a:solidFill>
            </a:endParaRPr>
          </a:p>
        </p:txBody>
      </p:sp>
    </p:spTree>
    <p:extLst>
      <p:ext uri="{BB962C8B-B14F-4D97-AF65-F5344CB8AC3E}">
        <p14:creationId xmlns:p14="http://schemas.microsoft.com/office/powerpoint/2010/main" val="665053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22947" y="169522"/>
            <a:ext cx="7902338" cy="639762"/>
          </a:xfrm>
        </p:spPr>
        <p:txBody>
          <a:bodyPr>
            <a:noAutofit/>
          </a:bodyPr>
          <a:lstStyle/>
          <a:p>
            <a:r>
              <a:rPr lang="en-AU" altLang="fr-FR" sz="4000" b="1" dirty="0">
                <a:solidFill>
                  <a:srgbClr val="0070C0"/>
                </a:solidFill>
              </a:rPr>
              <a:t>2.3  Frogs of the ‘Wimmera Guide’</a:t>
            </a:r>
          </a:p>
        </p:txBody>
      </p:sp>
      <p:pic>
        <p:nvPicPr>
          <p:cNvPr id="5" name="Picture 2" descr="G:\2019\River detectives\image00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037" t="23332" r="4074" b="11111"/>
          <a:stretch/>
        </p:blipFill>
        <p:spPr>
          <a:xfrm>
            <a:off x="4495800" y="1371600"/>
            <a:ext cx="4339527" cy="4267200"/>
          </a:xfrm>
          <a:prstGeom prst="rect">
            <a:avLst/>
          </a:prstGeom>
        </p:spPr>
      </p:pic>
      <p:sp>
        <p:nvSpPr>
          <p:cNvPr id="8" name="Content Placeholder 1"/>
          <p:cNvSpPr txBox="1">
            <a:spLocks/>
          </p:cNvSpPr>
          <p:nvPr/>
        </p:nvSpPr>
        <p:spPr>
          <a:xfrm>
            <a:off x="304800" y="1108535"/>
            <a:ext cx="4103569" cy="52160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Each of the </a:t>
            </a:r>
            <a:r>
              <a:rPr lang="en-US" sz="1800" dirty="0" err="1"/>
              <a:t>Wimmera’s</a:t>
            </a:r>
            <a:r>
              <a:rPr lang="en-US" sz="1800" dirty="0"/>
              <a:t> fourteen known frog species is described in the </a:t>
            </a:r>
            <a:r>
              <a:rPr lang="en-US" sz="1800" i="1" dirty="0" err="1"/>
              <a:t>Wimmera</a:t>
            </a:r>
            <a:r>
              <a:rPr lang="en-US" sz="1800" i="1" dirty="0"/>
              <a:t> CMA’s “Glovebox Guide to Wetland Frogs”</a:t>
            </a:r>
            <a:r>
              <a:rPr lang="en-US" sz="1800" dirty="0"/>
              <a:t> by:</a:t>
            </a:r>
          </a:p>
          <a:p>
            <a:r>
              <a:rPr lang="en-US" sz="1800" dirty="0"/>
              <a:t> photo, </a:t>
            </a:r>
          </a:p>
          <a:p>
            <a:r>
              <a:rPr lang="en-US" sz="1800" dirty="0"/>
              <a:t>description</a:t>
            </a:r>
          </a:p>
          <a:p>
            <a:r>
              <a:rPr lang="en-US" sz="1800" dirty="0"/>
              <a:t>habitat and </a:t>
            </a:r>
            <a:r>
              <a:rPr lang="en-US" sz="1800" dirty="0" err="1"/>
              <a:t>behaviour</a:t>
            </a:r>
            <a:endParaRPr lang="en-US" sz="1800" dirty="0"/>
          </a:p>
          <a:p>
            <a:r>
              <a:rPr lang="en-US" sz="1800" dirty="0"/>
              <a:t>season of occurrence</a:t>
            </a:r>
          </a:p>
          <a:p>
            <a:r>
              <a:rPr lang="en-US" sz="1800" dirty="0"/>
              <a:t>call sound (on the enclosed DVD).</a:t>
            </a:r>
          </a:p>
          <a:p>
            <a:pPr marL="0" indent="0">
              <a:buNone/>
            </a:pPr>
            <a:endParaRPr lang="en-US" sz="1800" dirty="0"/>
          </a:p>
          <a:p>
            <a:pPr marL="0" indent="0">
              <a:buNone/>
            </a:pPr>
            <a:r>
              <a:rPr lang="en-US" sz="1800" dirty="0"/>
              <a:t>Copies of this are available from the </a:t>
            </a:r>
            <a:r>
              <a:rPr lang="en-US" sz="1800" i="1" dirty="0" err="1"/>
              <a:t>Wimmera</a:t>
            </a:r>
            <a:r>
              <a:rPr lang="en-US" sz="1800" i="1" dirty="0"/>
              <a:t> CMA </a:t>
            </a:r>
            <a:r>
              <a:rPr lang="en-US" sz="1800" dirty="0"/>
              <a:t>at </a:t>
            </a:r>
            <a:r>
              <a:rPr lang="en-US" sz="1800" dirty="0">
                <a:hlinkClick r:id="rId4"/>
              </a:rPr>
              <a:t>https://wcma.vic.gov.au/contact-us</a:t>
            </a:r>
            <a:r>
              <a:rPr lang="en-US" sz="1800" dirty="0"/>
              <a:t>  </a:t>
            </a:r>
          </a:p>
          <a:p>
            <a:pPr marL="0" indent="0">
              <a:buNone/>
            </a:pPr>
            <a:r>
              <a:rPr lang="en-US" sz="1800" dirty="0"/>
              <a:t>or by p</a:t>
            </a:r>
            <a:r>
              <a:rPr lang="fr-FR" sz="1800" dirty="0" err="1"/>
              <a:t>hone</a:t>
            </a:r>
            <a:r>
              <a:rPr lang="fr-FR" sz="1800" dirty="0"/>
              <a:t>:  (03) 5382 1544 </a:t>
            </a:r>
            <a:r>
              <a:rPr lang="en-US" sz="1800" dirty="0"/>
              <a:t>. </a:t>
            </a:r>
          </a:p>
          <a:p>
            <a:pPr marL="0" indent="0">
              <a:buNone/>
            </a:pPr>
            <a:endParaRPr lang="en-US" sz="1800" dirty="0"/>
          </a:p>
          <a:p>
            <a:pPr marL="0" indent="0">
              <a:buNone/>
            </a:pPr>
            <a:r>
              <a:rPr lang="en-US" sz="1800" i="1" dirty="0" err="1">
                <a:solidFill>
                  <a:srgbClr val="0070C0"/>
                </a:solidFill>
              </a:rPr>
              <a:t>Familiarise</a:t>
            </a:r>
            <a:r>
              <a:rPr lang="en-US" sz="1800" i="1" dirty="0">
                <a:solidFill>
                  <a:srgbClr val="0070C0"/>
                </a:solidFill>
              </a:rPr>
              <a:t> yourself with our frogs by browsing  through one.</a:t>
            </a:r>
            <a:r>
              <a:rPr lang="en-US" sz="1800" dirty="0"/>
              <a:t> </a:t>
            </a:r>
          </a:p>
        </p:txBody>
      </p:sp>
      <p:sp>
        <p:nvSpPr>
          <p:cNvPr id="3" name="Footer Placeholder 2"/>
          <p:cNvSpPr>
            <a:spLocks noGrp="1"/>
          </p:cNvSpPr>
          <p:nvPr>
            <p:ph type="ftr" sz="quarter" idx="11"/>
          </p:nvPr>
        </p:nvSpPr>
        <p:spPr>
          <a:xfrm>
            <a:off x="381000" y="6418335"/>
            <a:ext cx="5638800" cy="365125"/>
          </a:xfrm>
        </p:spPr>
        <p:txBody>
          <a:bodyPr/>
          <a:lstStyle/>
          <a:p>
            <a:r>
              <a:rPr lang="en-AU" dirty="0"/>
              <a:t>Frogs of the Wimmera, (cc) B. Bant 'Project Platypus' &amp; J. Clark, enviroed4all(R), 2020</a:t>
            </a:r>
            <a:endParaRPr lang="en-US" dirty="0"/>
          </a:p>
        </p:txBody>
      </p:sp>
      <p:sp>
        <p:nvSpPr>
          <p:cNvPr id="4" name="Slide Number Placeholder 3"/>
          <p:cNvSpPr>
            <a:spLocks noGrp="1"/>
          </p:cNvSpPr>
          <p:nvPr>
            <p:ph type="sldNum" sz="quarter" idx="12"/>
          </p:nvPr>
        </p:nvSpPr>
        <p:spPr>
          <a:xfrm>
            <a:off x="6019800" y="6418335"/>
            <a:ext cx="2133600" cy="365125"/>
          </a:xfrm>
        </p:spPr>
        <p:txBody>
          <a:bodyPr/>
          <a:lstStyle/>
          <a:p>
            <a:fld id="{B6F15528-21DE-4FAA-801E-634DDDAF4B2B}" type="slidenum">
              <a:rPr lang="en-US" smtClean="0"/>
              <a:pPr/>
              <a:t>10</a:t>
            </a:fld>
            <a:endParaRPr lang="en-US" dirty="0"/>
          </a:p>
        </p:txBody>
      </p:sp>
      <p:pic>
        <p:nvPicPr>
          <p:cNvPr id="12" name="Picture 11" descr="G:\2020\River Detectives\for pds\frogs\July2011P1080371 burrowing fro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84" y="55476"/>
            <a:ext cx="990600" cy="8678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4963" y="5791200"/>
            <a:ext cx="4472635" cy="369332"/>
          </a:xfrm>
          <a:prstGeom prst="rect">
            <a:avLst/>
          </a:prstGeom>
        </p:spPr>
        <p:txBody>
          <a:bodyPr wrap="none">
            <a:spAutoFit/>
          </a:bodyPr>
          <a:lstStyle/>
          <a:p>
            <a:r>
              <a:rPr lang="en-US" i="1" dirty="0"/>
              <a:t>(Get one to take with you when monitoring</a:t>
            </a:r>
            <a:r>
              <a:rPr lang="en-US" dirty="0"/>
              <a:t>.) </a:t>
            </a:r>
          </a:p>
        </p:txBody>
      </p:sp>
    </p:spTree>
    <p:extLst>
      <p:ext uri="{BB962C8B-B14F-4D97-AF65-F5344CB8AC3E}">
        <p14:creationId xmlns:p14="http://schemas.microsoft.com/office/powerpoint/2010/main" val="1491092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81578" y="169522"/>
            <a:ext cx="8001000" cy="639762"/>
          </a:xfrm>
        </p:spPr>
        <p:txBody>
          <a:bodyPr>
            <a:noAutofit/>
          </a:bodyPr>
          <a:lstStyle/>
          <a:p>
            <a:r>
              <a:rPr lang="en-AU" altLang="fr-FR" sz="4000" b="1" dirty="0">
                <a:solidFill>
                  <a:srgbClr val="0070C0"/>
                </a:solidFill>
              </a:rPr>
              <a:t>2.4 Wimmera frogs on-line</a:t>
            </a:r>
          </a:p>
        </p:txBody>
      </p:sp>
      <p:pic>
        <p:nvPicPr>
          <p:cNvPr id="5" name="Picture 2" descr="G:\2019\River detectives\image00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04799" y="923330"/>
            <a:ext cx="8572271" cy="5791200"/>
          </a:xfrm>
        </p:spPr>
        <p:txBody>
          <a:bodyPr>
            <a:noAutofit/>
          </a:bodyPr>
          <a:lstStyle/>
          <a:p>
            <a:pPr marL="0" indent="0" algn="ctr">
              <a:buNone/>
            </a:pPr>
            <a:r>
              <a:rPr lang="en-US" sz="1800" dirty="0"/>
              <a:t>The </a:t>
            </a:r>
            <a:r>
              <a:rPr lang="en-US" sz="1800" i="1" dirty="0"/>
              <a:t>Frogs</a:t>
            </a:r>
            <a:r>
              <a:rPr lang="en-US" sz="1800" dirty="0"/>
              <a:t> of</a:t>
            </a:r>
            <a:r>
              <a:rPr lang="en-US" sz="1800" i="1" dirty="0"/>
              <a:t> Australia </a:t>
            </a:r>
            <a:r>
              <a:rPr lang="en-US" sz="1800" dirty="0"/>
              <a:t>website includes the </a:t>
            </a:r>
            <a:r>
              <a:rPr lang="en-US" sz="1800" dirty="0" err="1"/>
              <a:t>Wimmera</a:t>
            </a:r>
            <a:r>
              <a:rPr lang="en-US" sz="1800" dirty="0"/>
              <a:t> in their group of thirteen* “Frogs of the Grampians and Central West” at </a:t>
            </a:r>
            <a:r>
              <a:rPr lang="en-US" sz="1400" dirty="0">
                <a:hlinkClick r:id="rId3"/>
              </a:rPr>
              <a:t>https://frogs.org.au/frogs/ofVic/Grampians_and_Central_West</a:t>
            </a:r>
            <a:r>
              <a:rPr lang="en-US" sz="1400" dirty="0"/>
              <a:t> . </a:t>
            </a:r>
          </a:p>
          <a:p>
            <a:pPr marL="0" indent="0">
              <a:buNone/>
            </a:pPr>
            <a:r>
              <a:rPr lang="en-US" sz="1800" dirty="0"/>
              <a:t>Each frog has its:</a:t>
            </a:r>
          </a:p>
          <a:p>
            <a:r>
              <a:rPr lang="en-US" sz="1800" dirty="0"/>
              <a:t>common name  (use the alternative names list in section 2.1)</a:t>
            </a:r>
          </a:p>
          <a:p>
            <a:r>
              <a:rPr lang="en-US" sz="1800" dirty="0"/>
              <a:t>scientific name and group</a:t>
            </a:r>
          </a:p>
          <a:p>
            <a:r>
              <a:rPr lang="en-US" sz="1800" dirty="0"/>
              <a:t>photo</a:t>
            </a:r>
          </a:p>
          <a:p>
            <a:r>
              <a:rPr lang="en-US" sz="1800" dirty="0"/>
              <a:t>maps showing extent in Australia </a:t>
            </a:r>
          </a:p>
          <a:p>
            <a:r>
              <a:rPr lang="en-US" sz="1800" dirty="0"/>
              <a:t>and a link to a detailed field guide with additional information: 	</a:t>
            </a:r>
          </a:p>
          <a:p>
            <a:pPr lvl="1"/>
            <a:r>
              <a:rPr lang="en-US" sz="1400" dirty="0"/>
              <a:t>alternative names</a:t>
            </a:r>
          </a:p>
          <a:p>
            <a:pPr lvl="1"/>
            <a:r>
              <a:rPr lang="en-US" sz="1400" dirty="0"/>
              <a:t>environments suited to eggs, tadpoles and adults</a:t>
            </a:r>
          </a:p>
          <a:p>
            <a:pPr lvl="1"/>
            <a:r>
              <a:rPr lang="en-US" sz="1400" dirty="0"/>
              <a:t>male call described and  audio record</a:t>
            </a:r>
          </a:p>
          <a:p>
            <a:pPr lvl="1"/>
            <a:r>
              <a:rPr lang="en-US" sz="1400" dirty="0"/>
              <a:t>monthly life cycle diagram for eggs, tadpoles, calling males and breeding season. </a:t>
            </a:r>
          </a:p>
          <a:p>
            <a:pPr lvl="1"/>
            <a:r>
              <a:rPr lang="en-US" sz="1400" dirty="0"/>
              <a:t>adult size </a:t>
            </a:r>
          </a:p>
          <a:p>
            <a:pPr lvl="1"/>
            <a:r>
              <a:rPr lang="en-US" sz="1400" dirty="0"/>
              <a:t>descriptions of eggs, tadpoles and adults, </a:t>
            </a:r>
          </a:p>
          <a:p>
            <a:pPr lvl="1"/>
            <a:r>
              <a:rPr lang="en-US" sz="1400" dirty="0"/>
              <a:t>detailed visible features used for identification in the  </a:t>
            </a:r>
            <a:r>
              <a:rPr lang="en-US" sz="1400" dirty="0">
                <a:hlinkClick r:id="rId4" action="ppaction://hlinkfile"/>
              </a:rPr>
              <a:t>frogs.org.au</a:t>
            </a:r>
            <a:r>
              <a:rPr lang="en-US" sz="1400" dirty="0"/>
              <a:t>   database. </a:t>
            </a:r>
          </a:p>
          <a:p>
            <a:pPr marL="0" indent="0">
              <a:buNone/>
            </a:pPr>
            <a:r>
              <a:rPr lang="en-US" sz="1800" dirty="0" err="1"/>
              <a:t>n.b.</a:t>
            </a:r>
            <a:r>
              <a:rPr lang="en-US" sz="1800" dirty="0"/>
              <a:t> * Peron’s tree-frog is not included in the </a:t>
            </a:r>
            <a:r>
              <a:rPr lang="en-US" sz="1800" dirty="0" err="1"/>
              <a:t>Wimmera</a:t>
            </a:r>
            <a:r>
              <a:rPr lang="en-US" sz="1800" dirty="0"/>
              <a:t> on this website, but it can be found at </a:t>
            </a:r>
            <a:r>
              <a:rPr lang="en-US" sz="1400" dirty="0">
                <a:hlinkClick r:id="rId5"/>
              </a:rPr>
              <a:t>https://frogs.org.au/frogs/species/Litoria/peroni/</a:t>
            </a:r>
            <a:endParaRPr lang="en-US" sz="1400" dirty="0"/>
          </a:p>
          <a:p>
            <a:pPr marL="0" indent="0">
              <a:buNone/>
            </a:pPr>
            <a:endParaRPr lang="en-US" sz="1000" i="1" dirty="0">
              <a:solidFill>
                <a:srgbClr val="0070C0"/>
              </a:solidFill>
            </a:endParaRPr>
          </a:p>
          <a:p>
            <a:pPr marL="0" indent="0">
              <a:buNone/>
            </a:pPr>
            <a:r>
              <a:rPr lang="en-US" sz="1800" i="1" dirty="0">
                <a:solidFill>
                  <a:srgbClr val="0070C0"/>
                </a:solidFill>
              </a:rPr>
              <a:t>You may like to </a:t>
            </a:r>
            <a:r>
              <a:rPr lang="en-US" sz="1800" i="1" dirty="0" err="1">
                <a:solidFill>
                  <a:srgbClr val="0070C0"/>
                </a:solidFill>
              </a:rPr>
              <a:t>familiarise</a:t>
            </a:r>
            <a:r>
              <a:rPr lang="en-US" sz="1800" i="1" dirty="0">
                <a:solidFill>
                  <a:srgbClr val="0070C0"/>
                </a:solidFill>
              </a:rPr>
              <a:t> yourself with this Grampians and Central West Frogs  webpage.</a:t>
            </a:r>
            <a:r>
              <a:rPr lang="en-US" sz="1800" dirty="0"/>
              <a:t> </a:t>
            </a:r>
          </a:p>
          <a:p>
            <a:pPr marL="0" indent="0">
              <a:buNone/>
            </a:pPr>
            <a:endParaRPr lang="en-US" sz="1800" dirty="0"/>
          </a:p>
        </p:txBody>
      </p:sp>
      <p:sp>
        <p:nvSpPr>
          <p:cNvPr id="3" name="Footer Placeholder 2"/>
          <p:cNvSpPr>
            <a:spLocks noGrp="1"/>
          </p:cNvSpPr>
          <p:nvPr>
            <p:ph type="ftr" sz="quarter" idx="11"/>
          </p:nvPr>
        </p:nvSpPr>
        <p:spPr>
          <a:xfrm>
            <a:off x="381000" y="6418335"/>
            <a:ext cx="5638800" cy="365125"/>
          </a:xfrm>
        </p:spPr>
        <p:txBody>
          <a:bodyPr/>
          <a:lstStyle/>
          <a:p>
            <a:r>
              <a:rPr lang="en-AU" dirty="0"/>
              <a:t>Frogs of the Wimmera, (cc) B. Bant 'Project Platypus' &amp; J. Clark, enviroed4all(R), 2020</a:t>
            </a:r>
            <a:endParaRPr lang="en-US" dirty="0"/>
          </a:p>
        </p:txBody>
      </p:sp>
      <p:sp>
        <p:nvSpPr>
          <p:cNvPr id="4" name="Slide Number Placeholder 3"/>
          <p:cNvSpPr>
            <a:spLocks noGrp="1"/>
          </p:cNvSpPr>
          <p:nvPr>
            <p:ph type="sldNum" sz="quarter" idx="12"/>
          </p:nvPr>
        </p:nvSpPr>
        <p:spPr>
          <a:xfrm>
            <a:off x="6019800" y="6418335"/>
            <a:ext cx="2133600" cy="365125"/>
          </a:xfrm>
        </p:spPr>
        <p:txBody>
          <a:bodyPr/>
          <a:lstStyle/>
          <a:p>
            <a:fld id="{B6F15528-21DE-4FAA-801E-634DDDAF4B2B}" type="slidenum">
              <a:rPr lang="en-US" smtClean="0"/>
              <a:pPr/>
              <a:t>11</a:t>
            </a:fld>
            <a:endParaRPr lang="en-US" dirty="0"/>
          </a:p>
        </p:txBody>
      </p:sp>
      <p:pic>
        <p:nvPicPr>
          <p:cNvPr id="9" name="Picture 8" descr="G:\2020\River Detectives\for pds\frogs\July2011P1080371 burrowing fro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84" y="55476"/>
            <a:ext cx="990600" cy="867854"/>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8"/>
          <p:cNvSpPr txBox="1">
            <a:spLocks/>
          </p:cNvSpPr>
          <p:nvPr/>
        </p:nvSpPr>
        <p:spPr>
          <a:xfrm>
            <a:off x="6914148" y="3810000"/>
            <a:ext cx="2109874" cy="89519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rPr>
              <a:t>Common Eastern </a:t>
            </a:r>
            <a:r>
              <a:rPr lang="en-US" dirty="0" err="1">
                <a:solidFill>
                  <a:schemeClr val="tx1"/>
                </a:solidFill>
              </a:rPr>
              <a:t>Froglet</a:t>
            </a:r>
            <a:r>
              <a:rPr lang="en-US" dirty="0">
                <a:solidFill>
                  <a:schemeClr val="tx1"/>
                </a:solidFill>
              </a:rPr>
              <a:t>  - </a:t>
            </a:r>
            <a:r>
              <a:rPr lang="en-US" i="1" dirty="0" err="1">
                <a:solidFill>
                  <a:schemeClr val="tx1"/>
                </a:solidFill>
              </a:rPr>
              <a:t>Crinia</a:t>
            </a:r>
            <a:r>
              <a:rPr lang="en-US" i="1" dirty="0">
                <a:solidFill>
                  <a:schemeClr val="tx1"/>
                </a:solidFill>
              </a:rPr>
              <a:t> </a:t>
            </a:r>
            <a:r>
              <a:rPr lang="en-US" i="1" dirty="0" err="1">
                <a:solidFill>
                  <a:schemeClr val="tx1"/>
                </a:solidFill>
              </a:rPr>
              <a:t>signifera</a:t>
            </a:r>
            <a:r>
              <a:rPr lang="en-US" dirty="0">
                <a:solidFill>
                  <a:schemeClr val="tx1"/>
                </a:solidFill>
              </a:rPr>
              <a:t>, </a:t>
            </a:r>
          </a:p>
          <a:p>
            <a:pPr algn="l"/>
            <a:r>
              <a:rPr lang="en-US" dirty="0">
                <a:solidFill>
                  <a:schemeClr val="tx1"/>
                </a:solidFill>
              </a:rPr>
              <a:t>(</a:t>
            </a:r>
            <a:r>
              <a:rPr lang="en-US" dirty="0" err="1">
                <a:solidFill>
                  <a:schemeClr val="tx1"/>
                </a:solidFill>
              </a:rPr>
              <a:t>Wimmera</a:t>
            </a:r>
            <a:r>
              <a:rPr lang="en-US" dirty="0">
                <a:solidFill>
                  <a:schemeClr val="tx1"/>
                </a:solidFill>
              </a:rPr>
              <a:t> Frog  Guide no. 3)</a:t>
            </a:r>
          </a:p>
          <a:p>
            <a:pPr algn="l"/>
            <a:r>
              <a:rPr lang="en-US" dirty="0">
                <a:solidFill>
                  <a:schemeClr val="tx1"/>
                </a:solidFill>
              </a:rPr>
              <a:t>from </a:t>
            </a:r>
            <a:r>
              <a:rPr lang="en-US" dirty="0" err="1">
                <a:solidFill>
                  <a:schemeClr val="tx1"/>
                </a:solidFill>
              </a:rPr>
              <a:t>Warracknabeal</a:t>
            </a:r>
            <a:r>
              <a:rPr lang="en-US" dirty="0">
                <a:solidFill>
                  <a:schemeClr val="tx1"/>
                </a:solidFill>
              </a:rPr>
              <a:t> area, </a:t>
            </a:r>
          </a:p>
          <a:p>
            <a:pPr algn="l"/>
            <a:r>
              <a:rPr lang="en-US" dirty="0">
                <a:solidFill>
                  <a:schemeClr val="tx1"/>
                </a:solidFill>
              </a:rPr>
              <a:t>May 2019, photo J. Clark  </a:t>
            </a:r>
          </a:p>
        </p:txBody>
      </p:sp>
      <p:pic>
        <p:nvPicPr>
          <p:cNvPr id="10" name="Picture 2" descr="G:\2020\River Detectives\for pds\frogs\Crinia signifera Common Froglet P1260350.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19136" t="20002" r="18278" b="2003"/>
          <a:stretch/>
        </p:blipFill>
        <p:spPr bwMode="auto">
          <a:xfrm>
            <a:off x="6938211" y="1871767"/>
            <a:ext cx="1938859" cy="18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908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81578" y="169522"/>
            <a:ext cx="8001000" cy="639762"/>
          </a:xfrm>
        </p:spPr>
        <p:txBody>
          <a:bodyPr>
            <a:noAutofit/>
          </a:bodyPr>
          <a:lstStyle/>
          <a:p>
            <a:r>
              <a:rPr lang="en-AU" altLang="fr-FR" sz="4000" b="1" dirty="0">
                <a:solidFill>
                  <a:srgbClr val="0070C0"/>
                </a:solidFill>
              </a:rPr>
              <a:t>2.5 Key to identifying frogs</a:t>
            </a:r>
          </a:p>
        </p:txBody>
      </p:sp>
      <p:pic>
        <p:nvPicPr>
          <p:cNvPr id="5" name="Picture 2" descr="G:\2019\River detectives\image00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04800" y="923330"/>
            <a:ext cx="8610600" cy="5791200"/>
          </a:xfrm>
        </p:spPr>
        <p:txBody>
          <a:bodyPr>
            <a:noAutofit/>
          </a:bodyPr>
          <a:lstStyle/>
          <a:p>
            <a:pPr marL="0" indent="0" algn="ctr">
              <a:buNone/>
            </a:pPr>
            <a:r>
              <a:rPr lang="en-US" sz="1800" dirty="0"/>
              <a:t>The </a:t>
            </a:r>
            <a:r>
              <a:rPr lang="en-US" sz="1800" i="1" dirty="0"/>
              <a:t>Amphibian Research Centre’s </a:t>
            </a:r>
            <a:r>
              <a:rPr lang="en-US" sz="1800" dirty="0">
                <a:hlinkClick r:id="rId3" action="ppaction://hlinkfile"/>
              </a:rPr>
              <a:t>frogs.org.au</a:t>
            </a:r>
            <a:r>
              <a:rPr lang="en-US" sz="1800" dirty="0"/>
              <a:t> website includes an identification key for Victorian Frogs at  </a:t>
            </a:r>
            <a:r>
              <a:rPr lang="fr-FR" sz="1800" dirty="0">
                <a:hlinkClick r:id="rId4"/>
              </a:rPr>
              <a:t>http://frogs.org.au/frogs/key.html</a:t>
            </a:r>
            <a:r>
              <a:rPr lang="fr-FR" sz="1800" dirty="0"/>
              <a:t>  .  </a:t>
            </a:r>
            <a:endParaRPr lang="en-US" sz="1800" i="1" dirty="0">
              <a:solidFill>
                <a:srgbClr val="0070C0"/>
              </a:solidFill>
            </a:endParaRPr>
          </a:p>
          <a:p>
            <a:pPr marL="457200" lvl="1" indent="0">
              <a:buNone/>
            </a:pPr>
            <a:r>
              <a:rPr lang="fr-FR" sz="1800" i="1" dirty="0" err="1">
                <a:solidFill>
                  <a:srgbClr val="0070C0"/>
                </a:solidFill>
              </a:rPr>
              <a:t>Browse</a:t>
            </a:r>
            <a:r>
              <a:rPr lang="fr-FR" sz="1800" i="1" dirty="0">
                <a:solidFill>
                  <a:srgbClr val="0070C0"/>
                </a:solidFill>
              </a:rPr>
              <a:t> </a:t>
            </a:r>
            <a:r>
              <a:rPr lang="fr-FR" sz="1800" i="1" dirty="0" err="1">
                <a:solidFill>
                  <a:srgbClr val="0070C0"/>
                </a:solidFill>
              </a:rPr>
              <a:t>this</a:t>
            </a:r>
            <a:r>
              <a:rPr lang="fr-FR" sz="1800" i="1" dirty="0">
                <a:solidFill>
                  <a:srgbClr val="0070C0"/>
                </a:solidFill>
              </a:rPr>
              <a:t> key to </a:t>
            </a:r>
            <a:r>
              <a:rPr lang="fr-FR" sz="1800" i="1" dirty="0" err="1">
                <a:solidFill>
                  <a:srgbClr val="0070C0"/>
                </a:solidFill>
              </a:rPr>
              <a:t>see</a:t>
            </a:r>
            <a:r>
              <a:rPr lang="fr-FR" sz="1800" i="1" dirty="0">
                <a:solidFill>
                  <a:srgbClr val="0070C0"/>
                </a:solidFill>
              </a:rPr>
              <a:t> how </a:t>
            </a:r>
            <a:r>
              <a:rPr lang="fr-FR" sz="1800" i="1" dirty="0" err="1">
                <a:solidFill>
                  <a:srgbClr val="0070C0"/>
                </a:solidFill>
              </a:rPr>
              <a:t>it</a:t>
            </a:r>
            <a:r>
              <a:rPr lang="fr-FR" sz="1800" i="1" dirty="0">
                <a:solidFill>
                  <a:srgbClr val="0070C0"/>
                </a:solidFill>
              </a:rPr>
              <a:t> </a:t>
            </a:r>
            <a:r>
              <a:rPr lang="fr-FR" sz="1800" i="1" dirty="0" err="1">
                <a:solidFill>
                  <a:srgbClr val="0070C0"/>
                </a:solidFill>
              </a:rPr>
              <a:t>works</a:t>
            </a:r>
            <a:r>
              <a:rPr lang="fr-FR" sz="1800" i="1" dirty="0">
                <a:solidFill>
                  <a:srgbClr val="0070C0"/>
                </a:solidFill>
              </a:rPr>
              <a:t>:  </a:t>
            </a:r>
            <a:endParaRPr lang="en-US" sz="1800" dirty="0"/>
          </a:p>
          <a:p>
            <a:pPr marL="0" indent="0">
              <a:buNone/>
            </a:pPr>
            <a:r>
              <a:rPr lang="en-US" sz="1800" dirty="0"/>
              <a:t>The key goes through </a:t>
            </a:r>
            <a:r>
              <a:rPr lang="en-US" sz="1800" b="1" dirty="0"/>
              <a:t>features</a:t>
            </a:r>
            <a:r>
              <a:rPr lang="en-US" sz="1800" dirty="0"/>
              <a:t>, with photos of each a</a:t>
            </a:r>
            <a:r>
              <a:rPr lang="en-US" sz="1800" b="1" dirty="0"/>
              <a:t> yes/no </a:t>
            </a:r>
            <a:r>
              <a:rPr lang="en-US" sz="1800" dirty="0"/>
              <a:t>choice. </a:t>
            </a:r>
          </a:p>
          <a:p>
            <a:pPr marL="0" indent="0">
              <a:buNone/>
            </a:pPr>
            <a:r>
              <a:rPr lang="en-US" sz="1800" dirty="0"/>
              <a:t>The </a:t>
            </a:r>
            <a:r>
              <a:rPr lang="en-US" sz="1800" b="1" dirty="0"/>
              <a:t>presence/absence</a:t>
            </a:r>
            <a:r>
              <a:rPr lang="en-US" sz="1800" dirty="0"/>
              <a:t> of a feature will lead to the next choice of question. </a:t>
            </a:r>
          </a:p>
          <a:p>
            <a:pPr marL="0" indent="0">
              <a:buNone/>
            </a:pPr>
            <a:r>
              <a:rPr lang="en-US" sz="1800" dirty="0"/>
              <a:t>(So it helps to take photos of frogs from different angles, if you intend to identify them later, as this can be hard if you can’t see all the features in your photo). </a:t>
            </a:r>
          </a:p>
          <a:p>
            <a:pPr marL="0" indent="0">
              <a:buNone/>
            </a:pPr>
            <a:r>
              <a:rPr lang="en-US" sz="1800" dirty="0"/>
              <a:t>For example, features </a:t>
            </a:r>
            <a:r>
              <a:rPr lang="en-US" sz="1800" b="1" dirty="0"/>
              <a:t>begin with</a:t>
            </a:r>
            <a:r>
              <a:rPr lang="en-US" sz="1800" dirty="0"/>
              <a:t>: </a:t>
            </a:r>
          </a:p>
          <a:p>
            <a:pPr marL="1876425" indent="0">
              <a:buNone/>
            </a:pPr>
            <a:r>
              <a:rPr lang="en-US" sz="1800" dirty="0"/>
              <a:t>Question 1:  </a:t>
            </a:r>
            <a:r>
              <a:rPr lang="en-US" sz="1800" b="1" dirty="0"/>
              <a:t>Pads</a:t>
            </a:r>
            <a:r>
              <a:rPr lang="en-US" sz="1800" dirty="0"/>
              <a:t> on the </a:t>
            </a:r>
            <a:r>
              <a:rPr lang="en-US" sz="1800" b="1" dirty="0"/>
              <a:t>digits</a:t>
            </a:r>
            <a:r>
              <a:rPr lang="en-US" sz="1800" dirty="0"/>
              <a:t> (fingers and toes) ?</a:t>
            </a:r>
          </a:p>
          <a:p>
            <a:pPr marL="1876425" indent="0">
              <a:buFont typeface="Wingdings"/>
              <a:buChar char="Ø"/>
            </a:pPr>
            <a:r>
              <a:rPr lang="en-US" sz="1800" dirty="0"/>
              <a:t>Choice A – none (photo left)</a:t>
            </a:r>
          </a:p>
          <a:p>
            <a:pPr marL="1876425" indent="0">
              <a:buNone/>
            </a:pPr>
            <a:r>
              <a:rPr lang="en-US" sz="1800" dirty="0"/>
              <a:t>This leads to the </a:t>
            </a:r>
            <a:r>
              <a:rPr lang="en-US" sz="1800" b="1" dirty="0"/>
              <a:t>family level </a:t>
            </a:r>
            <a:r>
              <a:rPr lang="en-US" sz="1800" i="1" dirty="0" err="1"/>
              <a:t>Myobatrachidae</a:t>
            </a:r>
            <a:r>
              <a:rPr lang="en-US" sz="1800" i="1" dirty="0"/>
              <a:t>  </a:t>
            </a:r>
            <a:r>
              <a:rPr lang="en-US" sz="1800" dirty="0"/>
              <a:t>(Southern Frogs) </a:t>
            </a:r>
          </a:p>
          <a:p>
            <a:pPr marL="2874963" indent="-360363">
              <a:buNone/>
            </a:pPr>
            <a:r>
              <a:rPr lang="en-US" sz="1800" dirty="0"/>
              <a:t>Question 1 :  </a:t>
            </a:r>
            <a:r>
              <a:rPr lang="en-US" sz="1800" b="1" dirty="0" err="1"/>
              <a:t>paratoid</a:t>
            </a:r>
            <a:r>
              <a:rPr lang="en-US" sz="1800" b="1" dirty="0"/>
              <a:t>  glands </a:t>
            </a:r>
            <a:r>
              <a:rPr lang="en-US" sz="1800" dirty="0"/>
              <a:t>(skin gland on the neck)?    </a:t>
            </a:r>
          </a:p>
          <a:p>
            <a:pPr marL="2874963" indent="-360363">
              <a:buNone/>
            </a:pPr>
            <a:r>
              <a:rPr lang="en-US" sz="1800" dirty="0"/>
              <a:t>Choice A – present  &gt;  Q2  metatarsal tubercles (lumps on feet)</a:t>
            </a:r>
          </a:p>
          <a:p>
            <a:pPr marL="2874963" indent="-360363">
              <a:buNone/>
            </a:pPr>
            <a:r>
              <a:rPr lang="en-US" sz="1800" dirty="0"/>
              <a:t>Choice B – indistinct  &gt;  Q3 orientation of the pupil (</a:t>
            </a:r>
            <a:r>
              <a:rPr lang="en-US" sz="1800" dirty="0" err="1"/>
              <a:t>horiz</a:t>
            </a:r>
            <a:r>
              <a:rPr lang="en-US" sz="1800" dirty="0"/>
              <a:t>/vert)</a:t>
            </a:r>
          </a:p>
          <a:p>
            <a:pPr marL="2874963" indent="-998538">
              <a:buNone/>
            </a:pPr>
            <a:r>
              <a:rPr lang="en-US" sz="1800" dirty="0"/>
              <a:t>And so on, to reach </a:t>
            </a:r>
            <a:r>
              <a:rPr lang="en-US" sz="1800" b="1" dirty="0"/>
              <a:t>genus</a:t>
            </a:r>
            <a:r>
              <a:rPr lang="en-US" sz="1800" dirty="0"/>
              <a:t> and then </a:t>
            </a:r>
            <a:r>
              <a:rPr lang="en-US" sz="1800" b="1" dirty="0"/>
              <a:t>species</a:t>
            </a:r>
            <a:r>
              <a:rPr lang="en-US" sz="1800" dirty="0"/>
              <a:t> identification </a:t>
            </a:r>
            <a:r>
              <a:rPr lang="en-US" sz="1800" b="1" dirty="0"/>
              <a:t>levels</a:t>
            </a:r>
            <a:r>
              <a:rPr lang="en-US" sz="1800" dirty="0"/>
              <a:t>. </a:t>
            </a:r>
          </a:p>
          <a:p>
            <a:pPr marL="2874963" indent="-360363">
              <a:buNone/>
            </a:pPr>
            <a:endParaRPr lang="en-US" sz="1800" dirty="0"/>
          </a:p>
          <a:p>
            <a:pPr marL="180975" indent="0">
              <a:buNone/>
            </a:pPr>
            <a:r>
              <a:rPr lang="en-US" sz="1800" dirty="0"/>
              <a:t>The </a:t>
            </a:r>
            <a:r>
              <a:rPr lang="en-US" sz="1800" b="1" dirty="0" err="1"/>
              <a:t>Wimmera</a:t>
            </a:r>
            <a:r>
              <a:rPr lang="en-US" sz="1800" b="1" dirty="0"/>
              <a:t> Frog Guide </a:t>
            </a:r>
            <a:r>
              <a:rPr lang="en-US" sz="1800" dirty="0"/>
              <a:t>has other identifying features to confirm an identification. </a:t>
            </a:r>
            <a:endParaRPr lang="en-US" sz="1800" i="1" dirty="0"/>
          </a:p>
          <a:p>
            <a:pPr marL="2874963" indent="-360363">
              <a:buNone/>
            </a:pPr>
            <a:endParaRPr lang="en-US" sz="1800" dirty="0"/>
          </a:p>
          <a:p>
            <a:pPr marL="2874963" indent="-360363">
              <a:buNone/>
            </a:pPr>
            <a:endParaRPr lang="en-US" sz="1800" dirty="0"/>
          </a:p>
        </p:txBody>
      </p:sp>
      <p:sp>
        <p:nvSpPr>
          <p:cNvPr id="3" name="Footer Placeholder 2"/>
          <p:cNvSpPr>
            <a:spLocks noGrp="1"/>
          </p:cNvSpPr>
          <p:nvPr>
            <p:ph type="ftr" sz="quarter" idx="11"/>
          </p:nvPr>
        </p:nvSpPr>
        <p:spPr>
          <a:xfrm>
            <a:off x="381000" y="6418335"/>
            <a:ext cx="5638800" cy="365125"/>
          </a:xfrm>
        </p:spPr>
        <p:txBody>
          <a:bodyPr/>
          <a:lstStyle/>
          <a:p>
            <a:r>
              <a:rPr lang="en-AU" dirty="0"/>
              <a:t>Frogs of the Wimmera, (cc) B. Bant 'Project Platypus' &amp; J. Clark, enviroed4all(R), 2020</a:t>
            </a:r>
            <a:endParaRPr lang="en-US" dirty="0"/>
          </a:p>
        </p:txBody>
      </p:sp>
      <p:sp>
        <p:nvSpPr>
          <p:cNvPr id="4" name="Slide Number Placeholder 3"/>
          <p:cNvSpPr>
            <a:spLocks noGrp="1"/>
          </p:cNvSpPr>
          <p:nvPr>
            <p:ph type="sldNum" sz="quarter" idx="12"/>
          </p:nvPr>
        </p:nvSpPr>
        <p:spPr>
          <a:xfrm>
            <a:off x="6019800" y="6418335"/>
            <a:ext cx="2133600" cy="365125"/>
          </a:xfrm>
        </p:spPr>
        <p:txBody>
          <a:bodyPr/>
          <a:lstStyle/>
          <a:p>
            <a:fld id="{B6F15528-21DE-4FAA-801E-634DDDAF4B2B}" type="slidenum">
              <a:rPr lang="en-US" smtClean="0"/>
              <a:pPr/>
              <a:t>12</a:t>
            </a:fld>
            <a:endParaRPr lang="en-US" dirty="0"/>
          </a:p>
        </p:txBody>
      </p:sp>
      <p:pic>
        <p:nvPicPr>
          <p:cNvPr id="9" name="Picture 8" descr="G:\2020\River Detectives\for pds\frogs\July2011P1080371 burrowing fro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84" y="55476"/>
            <a:ext cx="990600" cy="8678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G:\2020\River Detectives\for pds\frogs\July2011P1080371 burrowing frog.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217" t="50993" r="30993" b="6753"/>
          <a:stretch/>
        </p:blipFill>
        <p:spPr bwMode="auto">
          <a:xfrm>
            <a:off x="623638" y="4648200"/>
            <a:ext cx="1465987" cy="12392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G:\2020\River Detectives\for pds\frogs\Crinia signifera Common Froglet P126035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591" t="12786" r="58736" b="43518"/>
          <a:stretch/>
        </p:blipFill>
        <p:spPr bwMode="auto">
          <a:xfrm rot="5400000">
            <a:off x="771017" y="3268383"/>
            <a:ext cx="1143000" cy="147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247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2020\River Detectives\for pds\frogs\July2011P1080371 burrowing fro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7" t="12343" r="1380" b="4614"/>
          <a:stretch/>
        </p:blipFill>
        <p:spPr bwMode="auto">
          <a:xfrm>
            <a:off x="1"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230606" y="381000"/>
            <a:ext cx="8153400" cy="2971800"/>
          </a:xfrm>
        </p:spPr>
        <p:txBody>
          <a:bodyPr>
            <a:normAutofit fontScale="90000"/>
          </a:bodyPr>
          <a:lstStyle/>
          <a:p>
            <a:r>
              <a:rPr lang="en-AU" altLang="fr-FR" sz="6000" b="1" dirty="0">
                <a:solidFill>
                  <a:schemeClr val="bg1"/>
                </a:solidFill>
              </a:rPr>
              <a:t>Frogs of the Wimmera </a:t>
            </a:r>
            <a:br>
              <a:rPr lang="en-AU" altLang="fr-FR" b="1" dirty="0">
                <a:solidFill>
                  <a:schemeClr val="bg1"/>
                </a:solidFill>
              </a:rPr>
            </a:br>
            <a:r>
              <a:rPr lang="en-AU" altLang="fr-FR" sz="2400" b="1" dirty="0">
                <a:solidFill>
                  <a:schemeClr val="bg1"/>
                </a:solidFill>
              </a:rPr>
              <a:t>Integrating frog education into your River Detectives Program</a:t>
            </a:r>
            <a:br>
              <a:rPr lang="en-AU" altLang="fr-FR" sz="2400" b="1" dirty="0">
                <a:solidFill>
                  <a:schemeClr val="bg1"/>
                </a:solidFill>
              </a:rPr>
            </a:br>
            <a:br>
              <a:rPr lang="en-AU" altLang="fr-FR" sz="2400" b="1" dirty="0">
                <a:solidFill>
                  <a:schemeClr val="bg1"/>
                </a:solidFill>
              </a:rPr>
            </a:br>
            <a:br>
              <a:rPr lang="en-AU" altLang="fr-FR" sz="2400" b="1" dirty="0">
                <a:solidFill>
                  <a:schemeClr val="bg1"/>
                </a:solidFill>
              </a:rPr>
            </a:br>
            <a:br>
              <a:rPr lang="en-AU" altLang="fr-FR" sz="2400" b="1" dirty="0">
                <a:solidFill>
                  <a:schemeClr val="bg1"/>
                </a:solidFill>
              </a:rPr>
            </a:br>
            <a:br>
              <a:rPr lang="en-AU" altLang="fr-FR" sz="2400" b="1" dirty="0">
                <a:solidFill>
                  <a:schemeClr val="bg1"/>
                </a:solidFill>
              </a:rPr>
            </a:br>
            <a:r>
              <a:rPr lang="en-AU" altLang="fr-FR" b="1" dirty="0">
                <a:solidFill>
                  <a:schemeClr val="bg1"/>
                </a:solidFill>
              </a:rPr>
              <a:t>3 On being a frog</a:t>
            </a:r>
          </a:p>
        </p:txBody>
      </p:sp>
      <p:pic>
        <p:nvPicPr>
          <p:cNvPr id="8" name="Picture 3" descr="G:\2019\River detectives\WCMA.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91027" y="6019799"/>
            <a:ext cx="1000572" cy="7334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2019\River detectives\image00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4511" y="5879445"/>
            <a:ext cx="1710489" cy="83365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11"/>
          </p:nvPr>
        </p:nvSpPr>
        <p:spPr>
          <a:xfrm>
            <a:off x="2286000" y="6135973"/>
            <a:ext cx="5553073" cy="577128"/>
          </a:xfrm>
        </p:spPr>
        <p:txBody>
          <a:bodyPr/>
          <a:lstStyle/>
          <a:p>
            <a:r>
              <a:rPr lang="en-AU" dirty="0">
                <a:solidFill>
                  <a:srgbClr val="FFC000"/>
                </a:solidFill>
              </a:rPr>
              <a:t>Text by B. Bant 'Project Platypus' &amp; J. Clark, enviroed4all(R), (cc)  2020</a:t>
            </a:r>
          </a:p>
          <a:p>
            <a:r>
              <a:rPr lang="en-AU" dirty="0">
                <a:solidFill>
                  <a:srgbClr val="FFC000"/>
                </a:solidFill>
              </a:rPr>
              <a:t>Photos by J. Clark (unless otherwise acknowledged)  (cc) 2020. </a:t>
            </a:r>
            <a:endParaRPr lang="en-US" dirty="0">
              <a:solidFill>
                <a:srgbClr val="FFC000"/>
              </a:solidFill>
            </a:endParaRPr>
          </a:p>
        </p:txBody>
      </p:sp>
    </p:spTree>
    <p:extLst>
      <p:ext uri="{BB962C8B-B14F-4D97-AF65-F5344CB8AC3E}">
        <p14:creationId xmlns:p14="http://schemas.microsoft.com/office/powerpoint/2010/main" val="1251859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76200"/>
            <a:ext cx="8001000" cy="639762"/>
          </a:xfrm>
        </p:spPr>
        <p:txBody>
          <a:bodyPr>
            <a:noAutofit/>
          </a:bodyPr>
          <a:lstStyle/>
          <a:p>
            <a:r>
              <a:rPr lang="en-AU" altLang="fr-FR" sz="4000" b="1" dirty="0">
                <a:solidFill>
                  <a:srgbClr val="0070C0"/>
                </a:solidFill>
              </a:rPr>
              <a:t>3.1 The frog life cycle</a:t>
            </a:r>
          </a:p>
        </p:txBody>
      </p:sp>
      <p:pic>
        <p:nvPicPr>
          <p:cNvPr id="5" name="Picture 2" descr="G:\2019\River detectives\image00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752599" y="714944"/>
            <a:ext cx="6796595" cy="4847656"/>
          </a:xfrm>
        </p:spPr>
      </p:pic>
      <p:sp>
        <p:nvSpPr>
          <p:cNvPr id="8" name="TextBox 7"/>
          <p:cNvSpPr txBox="1"/>
          <p:nvPr/>
        </p:nvSpPr>
        <p:spPr>
          <a:xfrm>
            <a:off x="206138" y="5638800"/>
            <a:ext cx="8839200" cy="646331"/>
          </a:xfrm>
          <a:prstGeom prst="rect">
            <a:avLst/>
          </a:prstGeom>
          <a:noFill/>
        </p:spPr>
        <p:txBody>
          <a:bodyPr wrap="square" rtlCol="0">
            <a:spAutoFit/>
          </a:bodyPr>
          <a:lstStyle/>
          <a:p>
            <a:r>
              <a:rPr lang="en-AU" i="1" dirty="0">
                <a:solidFill>
                  <a:srgbClr val="0070C0"/>
                </a:solidFill>
              </a:rPr>
              <a:t>Watch </a:t>
            </a:r>
            <a:r>
              <a:rPr lang="en-AU" dirty="0"/>
              <a:t>“</a:t>
            </a:r>
            <a:r>
              <a:rPr lang="en-AU" b="1" dirty="0"/>
              <a:t>From egg to frog in 7 weeks</a:t>
            </a:r>
            <a:r>
              <a:rPr lang="en-AU" dirty="0"/>
              <a:t>” at </a:t>
            </a:r>
            <a:r>
              <a:rPr lang="en-AU" u="sng" dirty="0">
                <a:hlinkClick r:id="rId5"/>
              </a:rPr>
              <a:t> https://www.youtube.com/watch?v=wAcwjWi6I9Y</a:t>
            </a:r>
            <a:endParaRPr lang="en-AU" dirty="0"/>
          </a:p>
          <a:p>
            <a:r>
              <a:rPr lang="en-AU" dirty="0"/>
              <a:t>-a  wonderful nature video (7 minutes) of this life cycle. </a:t>
            </a:r>
          </a:p>
        </p:txBody>
      </p:sp>
      <p:sp>
        <p:nvSpPr>
          <p:cNvPr id="2" name="Footer Placeholder 1"/>
          <p:cNvSpPr>
            <a:spLocks noGrp="1"/>
          </p:cNvSpPr>
          <p:nvPr>
            <p:ph type="ftr" sz="quarter" idx="11"/>
          </p:nvPr>
        </p:nvSpPr>
        <p:spPr>
          <a:xfrm>
            <a:off x="491836" y="6356350"/>
            <a:ext cx="5527964" cy="365125"/>
          </a:xfrm>
        </p:spPr>
        <p:txBody>
          <a:bodyPr/>
          <a:lstStyle/>
          <a:p>
            <a:r>
              <a:rPr lang="en-AU" dirty="0"/>
              <a:t>Frogs of the Wimmera, (cc) B. Bant 'Project Platypus' &amp; J. Clark, enviroed4all(R), 2020</a:t>
            </a:r>
            <a:endParaRPr lang="en-US" dirty="0"/>
          </a:p>
        </p:txBody>
      </p:sp>
      <p:sp>
        <p:nvSpPr>
          <p:cNvPr id="4" name="Slide Number Placeholder 3"/>
          <p:cNvSpPr>
            <a:spLocks noGrp="1"/>
          </p:cNvSpPr>
          <p:nvPr>
            <p:ph type="sldNum" sz="quarter" idx="12"/>
          </p:nvPr>
        </p:nvSpPr>
        <p:spPr>
          <a:xfrm>
            <a:off x="6096000" y="6451099"/>
            <a:ext cx="2133600" cy="257762"/>
          </a:xfrm>
        </p:spPr>
        <p:txBody>
          <a:bodyPr/>
          <a:lstStyle/>
          <a:p>
            <a:fld id="{B6F15528-21DE-4FAA-801E-634DDDAF4B2B}" type="slidenum">
              <a:rPr lang="en-US" smtClean="0"/>
              <a:pPr/>
              <a:t>14</a:t>
            </a:fld>
            <a:endParaRPr lang="en-AU" i="1" dirty="0"/>
          </a:p>
          <a:p>
            <a:endParaRPr lang="en-US" dirty="0"/>
          </a:p>
        </p:txBody>
      </p:sp>
      <p:pic>
        <p:nvPicPr>
          <p:cNvPr id="12" name="Picture 11" descr="G:\2020\River Detectives\for pds\frogs\July2011P1080371 burrowing fro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84" y="55476"/>
            <a:ext cx="990600" cy="8678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8284" y="2286000"/>
            <a:ext cx="1644316" cy="1754326"/>
          </a:xfrm>
          <a:prstGeom prst="rect">
            <a:avLst/>
          </a:prstGeom>
        </p:spPr>
        <p:txBody>
          <a:bodyPr wrap="square">
            <a:spAutoFit/>
          </a:bodyPr>
          <a:lstStyle/>
          <a:p>
            <a:r>
              <a:rPr lang="en-AU" dirty="0"/>
              <a:t>This life cycle of frogs is the same for all species, but the </a:t>
            </a:r>
            <a:r>
              <a:rPr lang="en-AU" b="1" dirty="0"/>
              <a:t>time frame varies.</a:t>
            </a:r>
            <a:endParaRPr lang="en-AU" dirty="0"/>
          </a:p>
        </p:txBody>
      </p:sp>
    </p:spTree>
    <p:extLst>
      <p:ext uri="{BB962C8B-B14F-4D97-AF65-F5344CB8AC3E}">
        <p14:creationId xmlns:p14="http://schemas.microsoft.com/office/powerpoint/2010/main" val="2745347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22947" y="223131"/>
            <a:ext cx="7922391" cy="685800"/>
          </a:xfrm>
        </p:spPr>
        <p:txBody>
          <a:bodyPr>
            <a:noAutofit/>
          </a:bodyPr>
          <a:lstStyle/>
          <a:p>
            <a:r>
              <a:rPr lang="en-AU" altLang="fr-FR" sz="4000" b="1" dirty="0">
                <a:solidFill>
                  <a:srgbClr val="0070C0"/>
                </a:solidFill>
              </a:rPr>
              <a:t>3.2 Frog habitats</a:t>
            </a:r>
          </a:p>
        </p:txBody>
      </p:sp>
      <p:sp>
        <p:nvSpPr>
          <p:cNvPr id="3077" name="Text Box 5"/>
          <p:cNvSpPr txBox="1">
            <a:spLocks noChangeArrowheads="1"/>
          </p:cNvSpPr>
          <p:nvPr/>
        </p:nvSpPr>
        <p:spPr bwMode="auto">
          <a:xfrm>
            <a:off x="304801" y="6308725"/>
            <a:ext cx="4876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altLang="fr-FR" sz="900" dirty="0"/>
              <a:t>. </a:t>
            </a:r>
          </a:p>
        </p:txBody>
      </p:sp>
      <p:pic>
        <p:nvPicPr>
          <p:cNvPr id="6" name="Picture 2" descr="G:\2019\River detectives\image00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1" y="1219200"/>
            <a:ext cx="4340225" cy="4970591"/>
          </a:xfrm>
          <a:prstGeom prst="rect">
            <a:avLst/>
          </a:prstGeom>
          <a:noFill/>
        </p:spPr>
        <p:txBody>
          <a:bodyPr wrap="square" rtlCol="0">
            <a:spAutoFit/>
          </a:bodyPr>
          <a:lstStyle/>
          <a:p>
            <a:pPr marL="0" lvl="1"/>
            <a:r>
              <a:rPr lang="en-AU" dirty="0"/>
              <a:t>Each frog species has specific </a:t>
            </a:r>
            <a:r>
              <a:rPr lang="en-AU" b="1" dirty="0"/>
              <a:t>habitat needs </a:t>
            </a:r>
            <a:r>
              <a:rPr lang="en-AU" dirty="0"/>
              <a:t>for:</a:t>
            </a:r>
          </a:p>
          <a:p>
            <a:pPr marL="285750" lvl="1" indent="339725">
              <a:buFont typeface="Arial" panose="020B0604020202020204" pitchFamily="34" charset="0"/>
              <a:buChar char="•"/>
            </a:pPr>
            <a:r>
              <a:rPr lang="en-AU" dirty="0"/>
              <a:t>	</a:t>
            </a:r>
            <a:r>
              <a:rPr lang="en-AU" b="1" dirty="0"/>
              <a:t> shelter </a:t>
            </a:r>
          </a:p>
          <a:p>
            <a:pPr marL="285750" lvl="1" indent="339725">
              <a:buFont typeface="Arial" panose="020B0604020202020204" pitchFamily="34" charset="0"/>
              <a:buChar char="•"/>
            </a:pPr>
            <a:r>
              <a:rPr lang="en-AU" b="1" dirty="0"/>
              <a:t>	food</a:t>
            </a:r>
          </a:p>
          <a:p>
            <a:pPr marL="285750" lvl="1" indent="339725">
              <a:buFont typeface="Arial" panose="020B0604020202020204" pitchFamily="34" charset="0"/>
              <a:buChar char="•"/>
            </a:pPr>
            <a:r>
              <a:rPr lang="en-AU" b="1" dirty="0"/>
              <a:t>	calling </a:t>
            </a:r>
          </a:p>
          <a:p>
            <a:pPr marL="285750" lvl="1" indent="339725">
              <a:buFont typeface="Arial" panose="020B0604020202020204" pitchFamily="34" charset="0"/>
              <a:buChar char="•"/>
            </a:pPr>
            <a:r>
              <a:rPr lang="en-AU" b="1" dirty="0"/>
              <a:t>	egg-laying</a:t>
            </a:r>
          </a:p>
          <a:p>
            <a:pPr marL="0" lvl="1"/>
            <a:endParaRPr lang="en-AU" dirty="0"/>
          </a:p>
          <a:p>
            <a:pPr marL="0" lvl="1"/>
            <a:endParaRPr lang="en-AU" sz="1100" dirty="0"/>
          </a:p>
          <a:p>
            <a:pPr marL="0" lvl="1"/>
            <a:r>
              <a:rPr lang="en-AU" dirty="0">
                <a:solidFill>
                  <a:prstClr val="black"/>
                </a:solidFill>
              </a:rPr>
              <a:t>The </a:t>
            </a:r>
            <a:r>
              <a:rPr lang="en-AU" i="1" dirty="0">
                <a:solidFill>
                  <a:prstClr val="black"/>
                </a:solidFill>
              </a:rPr>
              <a:t>Guide to Wimmera Frogs </a:t>
            </a:r>
            <a:r>
              <a:rPr lang="en-AU" dirty="0">
                <a:solidFill>
                  <a:prstClr val="black"/>
                </a:solidFill>
              </a:rPr>
              <a:t>book identifies </a:t>
            </a:r>
            <a:r>
              <a:rPr lang="en-AU" b="1" dirty="0">
                <a:solidFill>
                  <a:prstClr val="black"/>
                </a:solidFill>
              </a:rPr>
              <a:t>five habitats </a:t>
            </a:r>
            <a:r>
              <a:rPr lang="en-AU" dirty="0">
                <a:solidFill>
                  <a:prstClr val="black"/>
                </a:solidFill>
              </a:rPr>
              <a:t>from which </a:t>
            </a:r>
            <a:r>
              <a:rPr lang="en-AU" b="1" dirty="0">
                <a:solidFill>
                  <a:prstClr val="black"/>
                </a:solidFill>
              </a:rPr>
              <a:t>frogs </a:t>
            </a:r>
            <a:r>
              <a:rPr lang="en-AU" dirty="0">
                <a:solidFill>
                  <a:prstClr val="black"/>
                </a:solidFill>
              </a:rPr>
              <a:t>prefer to </a:t>
            </a:r>
            <a:r>
              <a:rPr lang="en-AU" b="1" dirty="0">
                <a:solidFill>
                  <a:prstClr val="black"/>
                </a:solidFill>
              </a:rPr>
              <a:t>call</a:t>
            </a:r>
            <a:r>
              <a:rPr lang="en-AU" dirty="0">
                <a:solidFill>
                  <a:prstClr val="black"/>
                </a:solidFill>
              </a:rPr>
              <a:t>.  These are shown as a symbol on the top right hand corner of the right hand pages for each species:  </a:t>
            </a:r>
          </a:p>
          <a:p>
            <a:pPr marL="265113" lvl="2" indent="-265113">
              <a:buFont typeface="Arial" panose="020B0604020202020204" pitchFamily="34" charset="0"/>
              <a:buChar char="•"/>
            </a:pPr>
            <a:r>
              <a:rPr lang="en-AU" b="1" dirty="0">
                <a:solidFill>
                  <a:prstClr val="black"/>
                </a:solidFill>
              </a:rPr>
              <a:t>Terrestrial – </a:t>
            </a:r>
            <a:r>
              <a:rPr lang="en-AU" dirty="0">
                <a:solidFill>
                  <a:prstClr val="black"/>
                </a:solidFill>
              </a:rPr>
              <a:t>from a nest or burrow</a:t>
            </a:r>
          </a:p>
          <a:p>
            <a:pPr marL="265113" lvl="2" indent="-265113">
              <a:buFont typeface="Arial" panose="020B0604020202020204" pitchFamily="34" charset="0"/>
              <a:buChar char="•"/>
            </a:pPr>
            <a:r>
              <a:rPr lang="en-AU" b="1" dirty="0">
                <a:solidFill>
                  <a:prstClr val="black"/>
                </a:solidFill>
              </a:rPr>
              <a:t>Floating- </a:t>
            </a:r>
            <a:r>
              <a:rPr lang="en-AU" dirty="0">
                <a:solidFill>
                  <a:prstClr val="black"/>
                </a:solidFill>
              </a:rPr>
              <a:t>while floating in open water</a:t>
            </a:r>
          </a:p>
          <a:p>
            <a:pPr marL="265113" lvl="2" indent="-265113">
              <a:buFont typeface="Arial" panose="020B0604020202020204" pitchFamily="34" charset="0"/>
              <a:buChar char="•"/>
            </a:pPr>
            <a:r>
              <a:rPr lang="en-AU" b="1" dirty="0">
                <a:solidFill>
                  <a:prstClr val="black"/>
                </a:solidFill>
              </a:rPr>
              <a:t>Low arboreal – </a:t>
            </a:r>
            <a:r>
              <a:rPr lang="en-AU" dirty="0">
                <a:solidFill>
                  <a:prstClr val="black"/>
                </a:solidFill>
              </a:rPr>
              <a:t>from grass or other plants</a:t>
            </a:r>
          </a:p>
          <a:p>
            <a:pPr marL="265113" lvl="2" indent="-265113">
              <a:buFont typeface="Arial" panose="020B0604020202020204" pitchFamily="34" charset="0"/>
              <a:buChar char="•"/>
            </a:pPr>
            <a:r>
              <a:rPr lang="en-AU" b="1" dirty="0">
                <a:solidFill>
                  <a:prstClr val="black"/>
                </a:solidFill>
              </a:rPr>
              <a:t>Waters edge  - </a:t>
            </a:r>
            <a:r>
              <a:rPr lang="en-AU" dirty="0">
                <a:solidFill>
                  <a:prstClr val="black"/>
                </a:solidFill>
              </a:rPr>
              <a:t>in water or on the banks</a:t>
            </a:r>
          </a:p>
          <a:p>
            <a:pPr marL="265113" lvl="2" indent="-265113">
              <a:buFont typeface="Arial" panose="020B0604020202020204" pitchFamily="34" charset="0"/>
              <a:buChar char="•"/>
            </a:pPr>
            <a:r>
              <a:rPr lang="en-AU" b="1" dirty="0">
                <a:solidFill>
                  <a:prstClr val="black"/>
                </a:solidFill>
              </a:rPr>
              <a:t>Aquatic – </a:t>
            </a:r>
            <a:r>
              <a:rPr lang="en-AU" dirty="0">
                <a:solidFill>
                  <a:prstClr val="black"/>
                </a:solidFill>
              </a:rPr>
              <a:t>from water plants</a:t>
            </a:r>
          </a:p>
        </p:txBody>
      </p:sp>
      <p:sp>
        <p:nvSpPr>
          <p:cNvPr id="7" name="AutoShape 4" descr="https://www.australiangeographic.com.au/wp-content/uploads/2018/06/Best-foot-forward-frog-feet-ag13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 name="Footer Placeholder 1"/>
          <p:cNvSpPr>
            <a:spLocks noGrp="1"/>
          </p:cNvSpPr>
          <p:nvPr>
            <p:ph type="ftr" sz="quarter" idx="11"/>
          </p:nvPr>
        </p:nvSpPr>
        <p:spPr>
          <a:xfrm>
            <a:off x="607595" y="6382240"/>
            <a:ext cx="5562600" cy="365125"/>
          </a:xfrm>
        </p:spPr>
        <p:txBody>
          <a:bodyPr/>
          <a:lstStyle/>
          <a:p>
            <a:r>
              <a:rPr lang="en-AU" dirty="0"/>
              <a:t>Frogs of the Wimmera, (cc) B. Bant 'Project Platypus' &amp; J. Clark, enviroed4all(R), 2020</a:t>
            </a:r>
            <a:endParaRPr lang="en-US" dirty="0"/>
          </a:p>
        </p:txBody>
      </p:sp>
      <p:sp>
        <p:nvSpPr>
          <p:cNvPr id="4" name="Slide Number Placeholder 3"/>
          <p:cNvSpPr>
            <a:spLocks noGrp="1"/>
          </p:cNvSpPr>
          <p:nvPr>
            <p:ph type="sldNum" sz="quarter" idx="12"/>
          </p:nvPr>
        </p:nvSpPr>
        <p:spPr>
          <a:xfrm>
            <a:off x="6172200" y="6366532"/>
            <a:ext cx="2133600" cy="365125"/>
          </a:xfrm>
        </p:spPr>
        <p:txBody>
          <a:bodyPr/>
          <a:lstStyle/>
          <a:p>
            <a:fld id="{B6F15528-21DE-4FAA-801E-634DDDAF4B2B}" type="slidenum">
              <a:rPr lang="en-US" smtClean="0"/>
              <a:pPr/>
              <a:t>15</a:t>
            </a:fld>
            <a:endParaRPr lang="en-US" dirty="0"/>
          </a:p>
        </p:txBody>
      </p:sp>
      <p:pic>
        <p:nvPicPr>
          <p:cNvPr id="10" name="Picture 9" descr="G:\2020\River Detectives\for pds\frogs\July2011P1080371 burrowing fro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84" y="55476"/>
            <a:ext cx="990600" cy="8678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4703" y="1676400"/>
            <a:ext cx="4044341" cy="2152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800600" y="1064862"/>
            <a:ext cx="4244738" cy="3939540"/>
          </a:xfrm>
          <a:prstGeom prst="rect">
            <a:avLst/>
          </a:prstGeom>
          <a:ln w="9525">
            <a:solidFill>
              <a:schemeClr val="tx1"/>
            </a:solidFill>
          </a:ln>
        </p:spPr>
        <p:txBody>
          <a:bodyPr wrap="square">
            <a:spAutoFit/>
          </a:bodyPr>
          <a:lstStyle/>
          <a:p>
            <a:pPr marL="0" lvl="1"/>
            <a:r>
              <a:rPr lang="en-AU" b="1" dirty="0">
                <a:solidFill>
                  <a:prstClr val="black"/>
                </a:solidFill>
              </a:rPr>
              <a:t>Common Eastern </a:t>
            </a:r>
            <a:r>
              <a:rPr lang="en-AU" b="1" dirty="0" err="1">
                <a:solidFill>
                  <a:prstClr val="black"/>
                </a:solidFill>
              </a:rPr>
              <a:t>Froglet</a:t>
            </a:r>
            <a:r>
              <a:rPr lang="en-AU" b="1" dirty="0">
                <a:solidFill>
                  <a:prstClr val="black"/>
                </a:solidFill>
              </a:rPr>
              <a:t> </a:t>
            </a:r>
            <a:r>
              <a:rPr lang="en-AU" dirty="0">
                <a:solidFill>
                  <a:prstClr val="black"/>
                </a:solidFill>
              </a:rPr>
              <a:t>- </a:t>
            </a:r>
            <a:r>
              <a:rPr lang="en-AU" i="1" dirty="0" err="1">
                <a:solidFill>
                  <a:prstClr val="black"/>
                </a:solidFill>
              </a:rPr>
              <a:t>Crinia</a:t>
            </a:r>
            <a:r>
              <a:rPr lang="en-AU" i="1" dirty="0">
                <a:solidFill>
                  <a:prstClr val="black"/>
                </a:solidFill>
              </a:rPr>
              <a:t> </a:t>
            </a:r>
            <a:r>
              <a:rPr lang="en-AU" i="1" dirty="0" err="1">
                <a:solidFill>
                  <a:prstClr val="black"/>
                </a:solidFill>
              </a:rPr>
              <a:t>signifera</a:t>
            </a:r>
            <a:r>
              <a:rPr lang="en-AU" i="1" dirty="0">
                <a:solidFill>
                  <a:prstClr val="black"/>
                </a:solidFill>
              </a:rPr>
              <a:t> - </a:t>
            </a:r>
            <a:r>
              <a:rPr lang="en-AU" dirty="0">
                <a:solidFill>
                  <a:prstClr val="black"/>
                </a:solidFill>
              </a:rPr>
              <a:t> </a:t>
            </a:r>
            <a:r>
              <a:rPr lang="en-AU" b="1" dirty="0">
                <a:solidFill>
                  <a:prstClr val="black"/>
                </a:solidFill>
              </a:rPr>
              <a:t>Diet</a:t>
            </a:r>
            <a:r>
              <a:rPr lang="en-AU" dirty="0">
                <a:solidFill>
                  <a:prstClr val="black"/>
                </a:solidFill>
              </a:rPr>
              <a:t>-  small insects;  </a:t>
            </a:r>
            <a:r>
              <a:rPr lang="en-AU" b="1" dirty="0">
                <a:solidFill>
                  <a:prstClr val="black"/>
                </a:solidFill>
              </a:rPr>
              <a:t>Habitat needs</a:t>
            </a:r>
            <a:r>
              <a:rPr lang="en-AU" dirty="0">
                <a:solidFill>
                  <a:prstClr val="black"/>
                </a:solidFill>
              </a:rPr>
              <a:t>:</a:t>
            </a:r>
          </a:p>
          <a:p>
            <a:pPr marL="0" lvl="1"/>
            <a:endParaRPr lang="en-AU" dirty="0">
              <a:solidFill>
                <a:prstClr val="black"/>
              </a:solidFill>
            </a:endParaRPr>
          </a:p>
          <a:p>
            <a:pPr marL="0" lvl="1"/>
            <a:endParaRPr lang="en-AU" dirty="0">
              <a:solidFill>
                <a:prstClr val="black"/>
              </a:solidFill>
            </a:endParaRPr>
          </a:p>
          <a:p>
            <a:pPr marL="0" lvl="1"/>
            <a:endParaRPr lang="en-AU" dirty="0">
              <a:solidFill>
                <a:prstClr val="black"/>
              </a:solidFill>
            </a:endParaRPr>
          </a:p>
          <a:p>
            <a:pPr marL="0" lvl="1"/>
            <a:endParaRPr lang="en-AU" dirty="0">
              <a:solidFill>
                <a:prstClr val="black"/>
              </a:solidFill>
            </a:endParaRPr>
          </a:p>
          <a:p>
            <a:pPr marL="0" lvl="1"/>
            <a:endParaRPr lang="en-AU" dirty="0">
              <a:solidFill>
                <a:prstClr val="black"/>
              </a:solidFill>
            </a:endParaRPr>
          </a:p>
          <a:p>
            <a:pPr marL="0" lvl="1"/>
            <a:endParaRPr lang="en-AU" dirty="0">
              <a:solidFill>
                <a:prstClr val="black"/>
              </a:solidFill>
            </a:endParaRPr>
          </a:p>
          <a:p>
            <a:pPr marL="0" lvl="1"/>
            <a:endParaRPr lang="en-AU" dirty="0">
              <a:solidFill>
                <a:prstClr val="black"/>
              </a:solidFill>
            </a:endParaRPr>
          </a:p>
          <a:p>
            <a:pPr marL="0" lvl="1"/>
            <a:endParaRPr lang="en-AU" dirty="0">
              <a:solidFill>
                <a:prstClr val="black"/>
              </a:solidFill>
            </a:endParaRPr>
          </a:p>
          <a:p>
            <a:pPr marL="0" lvl="1"/>
            <a:endParaRPr lang="en-AU" sz="1400" dirty="0">
              <a:solidFill>
                <a:prstClr val="black"/>
              </a:solidFill>
            </a:endParaRPr>
          </a:p>
          <a:p>
            <a:pPr marL="0" lvl="1"/>
            <a:r>
              <a:rPr lang="en-AU" sz="1400" dirty="0">
                <a:solidFill>
                  <a:prstClr val="black"/>
                </a:solidFill>
              </a:rPr>
              <a:t>Source: “Our Wildlife Fact Sheet- Common </a:t>
            </a:r>
            <a:r>
              <a:rPr lang="en-AU" sz="1400" dirty="0" err="1">
                <a:solidFill>
                  <a:prstClr val="black"/>
                </a:solidFill>
              </a:rPr>
              <a:t>Froglet</a:t>
            </a:r>
            <a:r>
              <a:rPr lang="en-AU" sz="1400" dirty="0">
                <a:solidFill>
                  <a:prstClr val="black"/>
                </a:solidFill>
              </a:rPr>
              <a:t>”  </a:t>
            </a:r>
            <a:r>
              <a:rPr lang="en-AU" sz="1400" i="1" dirty="0">
                <a:solidFill>
                  <a:prstClr val="black"/>
                </a:solidFill>
              </a:rPr>
              <a:t>Vic DELWP</a:t>
            </a:r>
            <a:r>
              <a:rPr lang="en-AU" sz="1400" dirty="0">
                <a:solidFill>
                  <a:prstClr val="black"/>
                </a:solidFill>
              </a:rPr>
              <a:t>, at </a:t>
            </a:r>
          </a:p>
          <a:p>
            <a:pPr marL="0" lvl="1"/>
            <a:r>
              <a:rPr lang="fr-FR" sz="1400" dirty="0">
                <a:hlinkClick r:id="rId6"/>
              </a:rPr>
              <a:t>https://www.wildlife.vic.gov.au/__data/assets/pdf_file/0021/91641/Common-Froglet.pdf</a:t>
            </a:r>
            <a:r>
              <a:rPr lang="fr-FR" sz="1400" dirty="0"/>
              <a:t> </a:t>
            </a:r>
            <a:r>
              <a:rPr lang="en-AU" sz="1400" dirty="0"/>
              <a:t> </a:t>
            </a:r>
            <a:endParaRPr lang="en-AU"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51" name="Picture 3" descr="G:\2020\River Detectives\for pds\frogs\P131081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4703" y="5098981"/>
            <a:ext cx="1612992" cy="120974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477695" y="5108396"/>
            <a:ext cx="2286000" cy="1200329"/>
          </a:xfrm>
          <a:prstGeom prst="rect">
            <a:avLst/>
          </a:prstGeom>
        </p:spPr>
        <p:txBody>
          <a:bodyPr wrap="square">
            <a:spAutoFit/>
          </a:bodyPr>
          <a:lstStyle/>
          <a:p>
            <a:pPr marL="0" lvl="1"/>
            <a:r>
              <a:rPr lang="en-AU" i="1" dirty="0">
                <a:solidFill>
                  <a:srgbClr val="0070C0"/>
                </a:solidFill>
              </a:rPr>
              <a:t>From which of the five habitat types would you expect this frog to do its calling?  </a:t>
            </a:r>
          </a:p>
        </p:txBody>
      </p:sp>
    </p:spTree>
    <p:extLst>
      <p:ext uri="{BB962C8B-B14F-4D97-AF65-F5344CB8AC3E}">
        <p14:creationId xmlns:p14="http://schemas.microsoft.com/office/powerpoint/2010/main" val="1527235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172200" y="6528970"/>
            <a:ext cx="2133600" cy="365125"/>
          </a:xfrm>
        </p:spPr>
        <p:txBody>
          <a:bodyPr/>
          <a:lstStyle/>
          <a:p>
            <a:fld id="{B6F15528-21DE-4FAA-801E-634DDDAF4B2B}" type="slidenum">
              <a:rPr lang="en-US" smtClean="0"/>
              <a:pPr/>
              <a:t>16</a:t>
            </a:fld>
            <a:endParaRPr lang="en-US" dirty="0"/>
          </a:p>
        </p:txBody>
      </p:sp>
      <p:pic>
        <p:nvPicPr>
          <p:cNvPr id="5" name="Picture 4" descr="G:\2020\River Detectives\for pds\frogs\July2011P1080371 burrowing fro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84" y="55476"/>
            <a:ext cx="990600" cy="8678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1219200" y="76200"/>
            <a:ext cx="7826138" cy="6397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altLang="fr-FR" sz="4000" b="1" dirty="0">
                <a:solidFill>
                  <a:srgbClr val="0070C0"/>
                </a:solidFill>
              </a:rPr>
              <a:t>3.3 Frogs’ place in the environment</a:t>
            </a:r>
          </a:p>
        </p:txBody>
      </p:sp>
      <p:sp>
        <p:nvSpPr>
          <p:cNvPr id="8" name="Rectangle 7"/>
          <p:cNvSpPr/>
          <p:nvPr/>
        </p:nvSpPr>
        <p:spPr>
          <a:xfrm>
            <a:off x="228600" y="923330"/>
            <a:ext cx="4442394" cy="5632311"/>
          </a:xfrm>
          <a:prstGeom prst="rect">
            <a:avLst/>
          </a:prstGeom>
        </p:spPr>
        <p:txBody>
          <a:bodyPr wrap="square">
            <a:spAutoFit/>
          </a:bodyPr>
          <a:lstStyle/>
          <a:p>
            <a:pPr marL="0" lvl="1"/>
            <a:r>
              <a:rPr lang="en-AU" dirty="0">
                <a:solidFill>
                  <a:prstClr val="black"/>
                </a:solidFill>
              </a:rPr>
              <a:t>Frogs </a:t>
            </a:r>
            <a:r>
              <a:rPr lang="en-AU" b="1" dirty="0">
                <a:solidFill>
                  <a:prstClr val="black"/>
                </a:solidFill>
              </a:rPr>
              <a:t>live everywhere on Earth (except Antarctica and Greenland) in a variety of </a:t>
            </a:r>
            <a:r>
              <a:rPr lang="en-AU" dirty="0">
                <a:solidFill>
                  <a:prstClr val="black"/>
                </a:solidFill>
              </a:rPr>
              <a:t>:</a:t>
            </a:r>
          </a:p>
          <a:p>
            <a:pPr marL="265113" lvl="1" indent="-265113">
              <a:buFont typeface="Arial" panose="020B0604020202020204" pitchFamily="34" charset="0"/>
              <a:buChar char="•"/>
            </a:pPr>
            <a:r>
              <a:rPr lang="en-AU" b="1" dirty="0">
                <a:solidFill>
                  <a:prstClr val="black"/>
                </a:solidFill>
              </a:rPr>
              <a:t>habitats</a:t>
            </a:r>
            <a:r>
              <a:rPr lang="en-AU" dirty="0">
                <a:solidFill>
                  <a:prstClr val="black"/>
                </a:solidFill>
              </a:rPr>
              <a:t>: from trees and cliff faces to underground or near any sort of water. </a:t>
            </a:r>
          </a:p>
          <a:p>
            <a:pPr marL="265113" lvl="1" indent="-265113">
              <a:buFont typeface="Arial" panose="020B0604020202020204" pitchFamily="34" charset="0"/>
              <a:buChar char="•"/>
            </a:pPr>
            <a:r>
              <a:rPr lang="en-AU" dirty="0">
                <a:solidFill>
                  <a:prstClr val="black"/>
                </a:solidFill>
              </a:rPr>
              <a:t>and </a:t>
            </a:r>
            <a:r>
              <a:rPr lang="en-AU" b="1" dirty="0">
                <a:solidFill>
                  <a:prstClr val="black"/>
                </a:solidFill>
              </a:rPr>
              <a:t>bioregions</a:t>
            </a:r>
            <a:r>
              <a:rPr lang="en-AU" dirty="0">
                <a:solidFill>
                  <a:prstClr val="black"/>
                </a:solidFill>
              </a:rPr>
              <a:t>: warm wet tropics, rainforests, deserts, alpine and coastal.</a:t>
            </a:r>
          </a:p>
          <a:p>
            <a:pPr marL="0" lvl="1"/>
            <a:r>
              <a:rPr lang="en-AU" dirty="0">
                <a:solidFill>
                  <a:prstClr val="black"/>
                </a:solidFill>
              </a:rPr>
              <a:t> </a:t>
            </a:r>
          </a:p>
          <a:p>
            <a:pPr marL="0" lvl="1"/>
            <a:r>
              <a:rPr lang="en-AU" dirty="0">
                <a:solidFill>
                  <a:prstClr val="black"/>
                </a:solidFill>
              </a:rPr>
              <a:t>But they do not exist alone. They are </a:t>
            </a:r>
            <a:r>
              <a:rPr lang="en-AU" b="1" dirty="0">
                <a:solidFill>
                  <a:prstClr val="black"/>
                </a:solidFill>
              </a:rPr>
              <a:t>part of wider environments </a:t>
            </a:r>
            <a:r>
              <a:rPr lang="en-AU" dirty="0">
                <a:solidFill>
                  <a:prstClr val="black"/>
                </a:solidFill>
              </a:rPr>
              <a:t>and their </a:t>
            </a:r>
            <a:r>
              <a:rPr lang="en-AU" b="1" dirty="0">
                <a:solidFill>
                  <a:prstClr val="black"/>
                </a:solidFill>
              </a:rPr>
              <a:t>food webs: </a:t>
            </a:r>
            <a:endParaRPr lang="en-AU" dirty="0">
              <a:solidFill>
                <a:prstClr val="black"/>
              </a:solidFill>
            </a:endParaRPr>
          </a:p>
          <a:p>
            <a:pPr marL="285750" lvl="1" indent="-285750">
              <a:buFont typeface="Arial" panose="020B0604020202020204" pitchFamily="34" charset="0"/>
              <a:buChar char="•"/>
            </a:pPr>
            <a:r>
              <a:rPr lang="en-AU" b="1" dirty="0">
                <a:solidFill>
                  <a:prstClr val="black"/>
                </a:solidFill>
              </a:rPr>
              <a:t>Tadpoles</a:t>
            </a:r>
            <a:r>
              <a:rPr lang="en-AU" dirty="0">
                <a:solidFill>
                  <a:prstClr val="black"/>
                </a:solidFill>
              </a:rPr>
              <a:t> typically </a:t>
            </a:r>
            <a:r>
              <a:rPr lang="en-AU" b="1" dirty="0">
                <a:solidFill>
                  <a:prstClr val="black"/>
                </a:solidFill>
              </a:rPr>
              <a:t>eat</a:t>
            </a:r>
            <a:r>
              <a:rPr lang="en-AU" dirty="0">
                <a:solidFill>
                  <a:prstClr val="black"/>
                </a:solidFill>
              </a:rPr>
              <a:t> algae and water insects</a:t>
            </a:r>
            <a:r>
              <a:rPr lang="en-AU" b="1" dirty="0">
                <a:solidFill>
                  <a:prstClr val="black"/>
                </a:solidFill>
              </a:rPr>
              <a:t>.   </a:t>
            </a:r>
            <a:r>
              <a:rPr lang="en-AU" dirty="0">
                <a:solidFill>
                  <a:prstClr val="black"/>
                </a:solidFill>
              </a:rPr>
              <a:t>Larger water creatures eat them.</a:t>
            </a:r>
          </a:p>
          <a:p>
            <a:pPr marL="285750" lvl="1" indent="-285750">
              <a:buFont typeface="Arial" panose="020B0604020202020204" pitchFamily="34" charset="0"/>
              <a:buChar char="•"/>
            </a:pPr>
            <a:r>
              <a:rPr lang="en-AU" b="1" dirty="0">
                <a:solidFill>
                  <a:prstClr val="black"/>
                </a:solidFill>
              </a:rPr>
              <a:t>Frogs </a:t>
            </a:r>
            <a:r>
              <a:rPr lang="en-AU" dirty="0">
                <a:solidFill>
                  <a:prstClr val="black"/>
                </a:solidFill>
              </a:rPr>
              <a:t>typically </a:t>
            </a:r>
            <a:r>
              <a:rPr lang="en-AU" b="1" dirty="0">
                <a:solidFill>
                  <a:prstClr val="black"/>
                </a:solidFill>
              </a:rPr>
              <a:t>eat </a:t>
            </a:r>
            <a:r>
              <a:rPr lang="en-AU" dirty="0">
                <a:solidFill>
                  <a:prstClr val="black"/>
                </a:solidFill>
              </a:rPr>
              <a:t>insects. Reptiles and birds eat them.</a:t>
            </a:r>
          </a:p>
          <a:p>
            <a:pPr marL="0" lvl="1"/>
            <a:endParaRPr lang="en-AU" i="1" dirty="0">
              <a:solidFill>
                <a:srgbClr val="0070C0"/>
              </a:solidFill>
            </a:endParaRPr>
          </a:p>
          <a:p>
            <a:pPr marL="0" lvl="1"/>
            <a:r>
              <a:rPr lang="en-AU" i="1" dirty="0">
                <a:solidFill>
                  <a:srgbClr val="0070C0"/>
                </a:solidFill>
              </a:rPr>
              <a:t>Follow the linkages </a:t>
            </a:r>
            <a:r>
              <a:rPr lang="en-AU" dirty="0">
                <a:solidFill>
                  <a:srgbClr val="0070C0"/>
                </a:solidFill>
              </a:rPr>
              <a:t> </a:t>
            </a:r>
            <a:r>
              <a:rPr lang="en-AU" dirty="0">
                <a:solidFill>
                  <a:prstClr val="black"/>
                </a:solidFill>
              </a:rPr>
              <a:t>on the </a:t>
            </a:r>
            <a:r>
              <a:rPr lang="en-AU" b="1" dirty="0">
                <a:solidFill>
                  <a:prstClr val="black"/>
                </a:solidFill>
              </a:rPr>
              <a:t>food web </a:t>
            </a:r>
            <a:r>
              <a:rPr lang="en-AU" dirty="0">
                <a:solidFill>
                  <a:prstClr val="black"/>
                </a:solidFill>
              </a:rPr>
              <a:t>to the right, made by students studying a wetland at Newton Moore Senior High School, in Western Australia. Source :  </a:t>
            </a:r>
            <a:r>
              <a:rPr lang="en-AU" sz="1400" dirty="0">
                <a:solidFill>
                  <a:prstClr val="black"/>
                </a:solidFill>
                <a:hlinkClick r:id="rId4"/>
              </a:rPr>
              <a:t>http://wetlands.newtonmooreshs.wa.edu.au/05_leapfrog/biotic/food_web.html</a:t>
            </a:r>
            <a:endParaRPr lang="en-AU" sz="1400" dirty="0">
              <a:solidFill>
                <a:prstClr val="black"/>
              </a:solidFill>
            </a:endParaRPr>
          </a:p>
        </p:txBody>
      </p:sp>
      <p:pic>
        <p:nvPicPr>
          <p:cNvPr id="3074" name="Picture 2" descr="G:\2020\River Detectives\for pds\frogs\food_we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247" y="2181726"/>
            <a:ext cx="4280818" cy="446663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803659" y="943280"/>
            <a:ext cx="4244406" cy="1200329"/>
          </a:xfrm>
          <a:prstGeom prst="rect">
            <a:avLst/>
          </a:prstGeom>
          <a:ln w="9525">
            <a:noFill/>
          </a:ln>
        </p:spPr>
        <p:txBody>
          <a:bodyPr wrap="square">
            <a:spAutoFit/>
          </a:bodyPr>
          <a:lstStyle/>
          <a:p>
            <a:pPr marL="0" lvl="1"/>
            <a:r>
              <a:rPr lang="en-AU" dirty="0">
                <a:solidFill>
                  <a:prstClr val="black"/>
                </a:solidFill>
              </a:rPr>
              <a:t>Almost half of Australia’s frog species have become extinct since European settlement. Loss of habitat is a major cause. </a:t>
            </a:r>
          </a:p>
          <a:p>
            <a:pPr marL="0" lvl="1"/>
            <a:r>
              <a:rPr lang="en-AU" i="1" dirty="0">
                <a:solidFill>
                  <a:srgbClr val="0070C0"/>
                </a:solidFill>
              </a:rPr>
              <a:t>Why is this not just an issue of ‘frogs’? </a:t>
            </a:r>
          </a:p>
        </p:txBody>
      </p:sp>
      <p:pic>
        <p:nvPicPr>
          <p:cNvPr id="6" name="Picture 2" descr="G:\2019\River detectives\image0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308682" y="6418335"/>
            <a:ext cx="5791200" cy="365125"/>
          </a:xfrm>
        </p:spPr>
        <p:txBody>
          <a:bodyPr/>
          <a:lstStyle/>
          <a:p>
            <a:r>
              <a:rPr lang="en-AU" dirty="0"/>
              <a:t>Frogs of the Wimmera, (cc) B. Bant 'Project Platypus' &amp; J. Clark, enviroed4all(R), 2020</a:t>
            </a:r>
            <a:endParaRPr lang="en-US" dirty="0"/>
          </a:p>
        </p:txBody>
      </p:sp>
    </p:spTree>
    <p:extLst>
      <p:ext uri="{BB962C8B-B14F-4D97-AF65-F5344CB8AC3E}">
        <p14:creationId xmlns:p14="http://schemas.microsoft.com/office/powerpoint/2010/main" val="218740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19200" y="241300"/>
            <a:ext cx="7733506" cy="685800"/>
          </a:xfrm>
        </p:spPr>
        <p:txBody>
          <a:bodyPr>
            <a:noAutofit/>
          </a:bodyPr>
          <a:lstStyle/>
          <a:p>
            <a:r>
              <a:rPr lang="en-AU" altLang="fr-FR" sz="4000" b="1" dirty="0">
                <a:solidFill>
                  <a:srgbClr val="0070C0"/>
                </a:solidFill>
              </a:rPr>
              <a:t>3.4 Frog adaptations</a:t>
            </a:r>
          </a:p>
        </p:txBody>
      </p:sp>
      <p:sp>
        <p:nvSpPr>
          <p:cNvPr id="3077" name="Text Box 5"/>
          <p:cNvSpPr txBox="1">
            <a:spLocks noChangeArrowheads="1"/>
          </p:cNvSpPr>
          <p:nvPr/>
        </p:nvSpPr>
        <p:spPr bwMode="auto">
          <a:xfrm>
            <a:off x="304801" y="6308725"/>
            <a:ext cx="4876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altLang="fr-FR" sz="900" dirty="0"/>
              <a:t>. </a:t>
            </a:r>
          </a:p>
        </p:txBody>
      </p:sp>
      <p:pic>
        <p:nvPicPr>
          <p:cNvPr id="6" name="Picture 2" descr="G:\2019\River detectives\image00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927100"/>
            <a:ext cx="8495506" cy="5632311"/>
          </a:xfrm>
          <a:prstGeom prst="rect">
            <a:avLst/>
          </a:prstGeom>
          <a:noFill/>
        </p:spPr>
        <p:txBody>
          <a:bodyPr wrap="square" rtlCol="0">
            <a:spAutoFit/>
          </a:bodyPr>
          <a:lstStyle/>
          <a:p>
            <a:r>
              <a:rPr lang="en-AU" dirty="0"/>
              <a:t>Every species has </a:t>
            </a:r>
            <a:r>
              <a:rPr lang="en-AU" b="1" dirty="0"/>
              <a:t>adaptations </a:t>
            </a:r>
            <a:r>
              <a:rPr lang="en-AU" dirty="0"/>
              <a:t>that help it </a:t>
            </a:r>
            <a:r>
              <a:rPr lang="en-AU" b="1" dirty="0"/>
              <a:t>survive</a:t>
            </a:r>
            <a:r>
              <a:rPr lang="en-AU" dirty="0"/>
              <a:t> in its environment.  </a:t>
            </a:r>
          </a:p>
          <a:p>
            <a:endParaRPr lang="en-AU" dirty="0"/>
          </a:p>
          <a:p>
            <a:r>
              <a:rPr lang="en-AU" b="1" dirty="0"/>
              <a:t>Frogs </a:t>
            </a:r>
            <a:r>
              <a:rPr lang="en-AU" dirty="0"/>
              <a:t>have many adaptations, e.g. their </a:t>
            </a:r>
            <a:r>
              <a:rPr lang="en-AU" b="1" dirty="0"/>
              <a:t>eyes</a:t>
            </a:r>
            <a:r>
              <a:rPr lang="en-AU" dirty="0"/>
              <a:t> (to see all around),  strong </a:t>
            </a:r>
            <a:r>
              <a:rPr lang="en-AU" b="1" dirty="0"/>
              <a:t>legs</a:t>
            </a:r>
            <a:r>
              <a:rPr lang="en-AU" dirty="0"/>
              <a:t> (for jumping and swimming), </a:t>
            </a:r>
            <a:r>
              <a:rPr lang="en-AU" b="1" dirty="0"/>
              <a:t>skin</a:t>
            </a:r>
            <a:r>
              <a:rPr lang="en-AU" dirty="0"/>
              <a:t> ( for living in water and on land), </a:t>
            </a:r>
            <a:r>
              <a:rPr lang="en-AU" b="1" dirty="0"/>
              <a:t>colours</a:t>
            </a:r>
            <a:r>
              <a:rPr lang="en-AU" dirty="0"/>
              <a:t> (for camouflage). The differences that are used to help </a:t>
            </a:r>
            <a:r>
              <a:rPr lang="en-AU" b="1" dirty="0"/>
              <a:t>identify different species </a:t>
            </a:r>
            <a:r>
              <a:rPr lang="en-AU" dirty="0"/>
              <a:t>come from their different adaptations to the different habitats in which they live. </a:t>
            </a:r>
          </a:p>
          <a:p>
            <a:endParaRPr lang="en-AU" dirty="0"/>
          </a:p>
          <a:p>
            <a:r>
              <a:rPr lang="en-AU" i="1" dirty="0">
                <a:solidFill>
                  <a:srgbClr val="0070C0"/>
                </a:solidFill>
              </a:rPr>
              <a:t>Watch</a:t>
            </a:r>
            <a:r>
              <a:rPr lang="en-AU" dirty="0"/>
              <a:t> this 3 minute video </a:t>
            </a:r>
            <a:r>
              <a:rPr lang="en-AU" dirty="0">
                <a:hlinkClick r:id="rId4"/>
              </a:rPr>
              <a:t>https://www.youtube.com/watch?v=4owaBoBdZgY</a:t>
            </a:r>
            <a:r>
              <a:rPr lang="en-AU" dirty="0"/>
              <a:t>  “</a:t>
            </a:r>
            <a:r>
              <a:rPr lang="en-AU" b="1" dirty="0"/>
              <a:t>Frog adaptations</a:t>
            </a:r>
            <a:r>
              <a:rPr lang="en-AU" dirty="0"/>
              <a:t>”. It  introduces the key adaptations of frogs : eyes, strong legs, webbed feet, </a:t>
            </a:r>
          </a:p>
          <a:p>
            <a:endParaRPr lang="en-AU" i="1" dirty="0">
              <a:solidFill>
                <a:srgbClr val="0070C0"/>
              </a:solidFill>
            </a:endParaRPr>
          </a:p>
          <a:p>
            <a:r>
              <a:rPr lang="en-AU" i="1" dirty="0">
                <a:solidFill>
                  <a:srgbClr val="0070C0"/>
                </a:solidFill>
              </a:rPr>
              <a:t>Watch</a:t>
            </a:r>
            <a:r>
              <a:rPr lang="en-AU" dirty="0"/>
              <a:t> this 4 minute </a:t>
            </a:r>
            <a:r>
              <a:rPr lang="en-AU" i="1" dirty="0"/>
              <a:t>ABC Nature </a:t>
            </a:r>
            <a:r>
              <a:rPr lang="en-AU" dirty="0"/>
              <a:t>video</a:t>
            </a:r>
            <a:r>
              <a:rPr lang="en-AU" i="1" dirty="0"/>
              <a:t> </a:t>
            </a:r>
            <a:r>
              <a:rPr lang="en-AU" dirty="0"/>
              <a:t>introducing frogs  </a:t>
            </a:r>
            <a:r>
              <a:rPr lang="en-AU" b="1" dirty="0"/>
              <a:t>“All about frogs</a:t>
            </a:r>
            <a:r>
              <a:rPr lang="en-AU" dirty="0"/>
              <a:t>” </a:t>
            </a:r>
            <a:r>
              <a:rPr lang="en-AU" dirty="0">
                <a:hlinkClick r:id="rId5"/>
              </a:rPr>
              <a:t>https://education.abc.net.au/home#!/media/2519447/all-about-frogs</a:t>
            </a:r>
            <a:r>
              <a:rPr lang="en-AU" dirty="0"/>
              <a:t>  Notice the features which are adaptations. </a:t>
            </a:r>
          </a:p>
          <a:p>
            <a:endParaRPr lang="en-AU" dirty="0"/>
          </a:p>
          <a:p>
            <a:pPr marL="2154238"/>
            <a:r>
              <a:rPr lang="en-AU" dirty="0"/>
              <a:t>What is the advantage of a vertically or horizontally </a:t>
            </a:r>
          </a:p>
          <a:p>
            <a:pPr marL="2154238"/>
            <a:r>
              <a:rPr lang="en-AU" dirty="0"/>
              <a:t>orientated pupil?   In general, species with horizontal pupils</a:t>
            </a:r>
          </a:p>
          <a:p>
            <a:pPr marL="2154238"/>
            <a:r>
              <a:rPr lang="en-AU" dirty="0"/>
              <a:t>are the hunted and those with vertical ones are the hunters!</a:t>
            </a:r>
          </a:p>
          <a:p>
            <a:pPr marL="2154238"/>
            <a:r>
              <a:rPr lang="en-AU" dirty="0"/>
              <a:t>(see “</a:t>
            </a:r>
            <a:r>
              <a:rPr lang="en-AU" b="1" dirty="0"/>
              <a:t>Pupil shape linked to animals’ place in ecological web</a:t>
            </a:r>
            <a:r>
              <a:rPr lang="en-AU" dirty="0"/>
              <a:t>’”</a:t>
            </a:r>
          </a:p>
          <a:p>
            <a:pPr marL="2154238"/>
            <a:r>
              <a:rPr lang="en-AU" dirty="0"/>
              <a:t>by Sarah Yang, in </a:t>
            </a:r>
            <a:r>
              <a:rPr lang="en-AU" i="1" dirty="0"/>
              <a:t>Berkeley News, </a:t>
            </a:r>
            <a:r>
              <a:rPr lang="en-AU" dirty="0"/>
              <a:t>Aug 7 2015, at</a:t>
            </a:r>
          </a:p>
          <a:p>
            <a:pPr marL="2154238"/>
            <a:r>
              <a:rPr lang="en-AU" dirty="0"/>
              <a:t> </a:t>
            </a:r>
            <a:r>
              <a:rPr lang="en-AU" sz="1400" dirty="0">
                <a:hlinkClick r:id="rId6"/>
              </a:rPr>
              <a:t>https://news.berkeley.edu/2015/08/07/pupil-shape-and-ecological-niche/</a:t>
            </a:r>
            <a:r>
              <a:rPr lang="en-AU" sz="1400" dirty="0"/>
              <a:t>   </a:t>
            </a:r>
          </a:p>
        </p:txBody>
      </p:sp>
      <p:sp>
        <p:nvSpPr>
          <p:cNvPr id="7" name="AutoShape 4" descr="https://www.australiangeographic.com.au/wp-content/uploads/2018/06/Best-foot-forward-frog-feet-ag13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 name="Footer Placeholder 1"/>
          <p:cNvSpPr>
            <a:spLocks noGrp="1"/>
          </p:cNvSpPr>
          <p:nvPr>
            <p:ph type="ftr" sz="quarter" idx="11"/>
          </p:nvPr>
        </p:nvSpPr>
        <p:spPr>
          <a:xfrm>
            <a:off x="307975" y="6455215"/>
            <a:ext cx="5711825" cy="365125"/>
          </a:xfrm>
        </p:spPr>
        <p:txBody>
          <a:bodyPr/>
          <a:lstStyle/>
          <a:p>
            <a:r>
              <a:rPr lang="en-AU" dirty="0"/>
              <a:t>Frogs of the Wimmera, (cc) B. Bant 'Project Platypus' &amp; J. Clark, enviroed4all(R), 2020</a:t>
            </a:r>
            <a:endParaRPr lang="en-US" dirty="0"/>
          </a:p>
        </p:txBody>
      </p:sp>
      <p:sp>
        <p:nvSpPr>
          <p:cNvPr id="4" name="Slide Number Placeholder 3"/>
          <p:cNvSpPr>
            <a:spLocks noGrp="1"/>
          </p:cNvSpPr>
          <p:nvPr>
            <p:ph type="sldNum" sz="quarter" idx="12"/>
          </p:nvPr>
        </p:nvSpPr>
        <p:spPr>
          <a:xfrm>
            <a:off x="6140116" y="6368643"/>
            <a:ext cx="2133600" cy="365125"/>
          </a:xfrm>
        </p:spPr>
        <p:txBody>
          <a:bodyPr/>
          <a:lstStyle/>
          <a:p>
            <a:fld id="{B6F15528-21DE-4FAA-801E-634DDDAF4B2B}" type="slidenum">
              <a:rPr lang="en-US" smtClean="0"/>
              <a:pPr/>
              <a:t>17</a:t>
            </a:fld>
            <a:endParaRPr lang="en-US" dirty="0"/>
          </a:p>
        </p:txBody>
      </p:sp>
      <p:pic>
        <p:nvPicPr>
          <p:cNvPr id="11" name="Picture 10" descr="G:\2020\River Detectives\for pds\frogs\July2011P1080371 burrowing fro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284" y="55476"/>
            <a:ext cx="990600" cy="8678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G:\2020\River Detectives\for pds\frogs\July2011P1080371 burrowing fro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217" t="50993" r="30993" b="6753"/>
          <a:stretch/>
        </p:blipFill>
        <p:spPr bwMode="auto">
          <a:xfrm>
            <a:off x="603583" y="4791927"/>
            <a:ext cx="1940281" cy="164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17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19200" y="241300"/>
            <a:ext cx="7733506" cy="685800"/>
          </a:xfrm>
        </p:spPr>
        <p:txBody>
          <a:bodyPr>
            <a:noAutofit/>
          </a:bodyPr>
          <a:lstStyle/>
          <a:p>
            <a:r>
              <a:rPr lang="en-AU" altLang="fr-FR" sz="4000" b="1" dirty="0">
                <a:solidFill>
                  <a:srgbClr val="0070C0"/>
                </a:solidFill>
              </a:rPr>
              <a:t>3.5 Frog feet adaptations</a:t>
            </a:r>
          </a:p>
        </p:txBody>
      </p:sp>
      <p:sp>
        <p:nvSpPr>
          <p:cNvPr id="3077" name="Text Box 5"/>
          <p:cNvSpPr txBox="1">
            <a:spLocks noChangeArrowheads="1"/>
          </p:cNvSpPr>
          <p:nvPr/>
        </p:nvSpPr>
        <p:spPr bwMode="auto">
          <a:xfrm>
            <a:off x="304801" y="6308725"/>
            <a:ext cx="4876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altLang="fr-FR" sz="900" dirty="0"/>
              <a:t>. </a:t>
            </a:r>
          </a:p>
        </p:txBody>
      </p:sp>
      <p:pic>
        <p:nvPicPr>
          <p:cNvPr id="6" name="Picture 2" descr="G:\2019\River detectives\image00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927100"/>
            <a:ext cx="8495506" cy="2862322"/>
          </a:xfrm>
          <a:prstGeom prst="rect">
            <a:avLst/>
          </a:prstGeom>
          <a:noFill/>
        </p:spPr>
        <p:txBody>
          <a:bodyPr wrap="square" rtlCol="0">
            <a:spAutoFit/>
          </a:bodyPr>
          <a:lstStyle/>
          <a:p>
            <a:r>
              <a:rPr lang="en-AU" dirty="0"/>
              <a:t>Many frogs that live in forests and rainforests have </a:t>
            </a:r>
            <a:r>
              <a:rPr lang="en-AU" b="1" dirty="0"/>
              <a:t>sticky toe discs </a:t>
            </a:r>
            <a:r>
              <a:rPr lang="en-AU" dirty="0"/>
              <a:t>to help:</a:t>
            </a:r>
          </a:p>
          <a:p>
            <a:pPr marL="285750" indent="-285750">
              <a:buFont typeface="Arial" panose="020B0604020202020204" pitchFamily="34" charset="0"/>
              <a:buChar char="•"/>
            </a:pPr>
            <a:r>
              <a:rPr lang="en-AU" dirty="0"/>
              <a:t>them </a:t>
            </a:r>
            <a:r>
              <a:rPr lang="en-AU" b="1" dirty="0"/>
              <a:t>climb </a:t>
            </a:r>
          </a:p>
          <a:p>
            <a:pPr marL="285750" indent="-285750">
              <a:buFont typeface="Arial" panose="020B0604020202020204" pitchFamily="34" charset="0"/>
              <a:buChar char="•"/>
            </a:pPr>
            <a:r>
              <a:rPr lang="en-AU" dirty="0"/>
              <a:t>and </a:t>
            </a:r>
            <a:r>
              <a:rPr lang="en-AU" b="1" dirty="0"/>
              <a:t>hold on </a:t>
            </a:r>
            <a:r>
              <a:rPr lang="en-AU" dirty="0"/>
              <a:t>to leaves and branches when resting.</a:t>
            </a:r>
          </a:p>
          <a:p>
            <a:pPr marL="285750" indent="-285750">
              <a:buFont typeface="Arial" panose="020B0604020202020204" pitchFamily="34" charset="0"/>
              <a:buChar char="•"/>
            </a:pPr>
            <a:endParaRPr lang="en-AU" dirty="0"/>
          </a:p>
          <a:p>
            <a:r>
              <a:rPr lang="en-AU" dirty="0"/>
              <a:t>Frogs that live in arid areas have </a:t>
            </a:r>
            <a:r>
              <a:rPr lang="en-AU" b="1" dirty="0"/>
              <a:t>tough tubercles (nodules, or lumps) on their back feet </a:t>
            </a:r>
            <a:r>
              <a:rPr lang="en-AU" dirty="0"/>
              <a:t>to help:</a:t>
            </a:r>
          </a:p>
          <a:p>
            <a:pPr marL="285750" indent="-285750">
              <a:buFont typeface="Arial" panose="020B0604020202020204" pitchFamily="34" charset="0"/>
              <a:buChar char="•"/>
            </a:pPr>
            <a:r>
              <a:rPr lang="en-AU" dirty="0"/>
              <a:t> them </a:t>
            </a:r>
            <a:r>
              <a:rPr lang="en-AU" b="1" dirty="0"/>
              <a:t>dig </a:t>
            </a:r>
            <a:r>
              <a:rPr lang="en-AU" dirty="0"/>
              <a:t>into the earth when burrowing.</a:t>
            </a:r>
          </a:p>
          <a:p>
            <a:endParaRPr lang="en-AU" dirty="0"/>
          </a:p>
          <a:p>
            <a:r>
              <a:rPr lang="en-AU" dirty="0"/>
              <a:t> Frogs that live in water environments have </a:t>
            </a:r>
            <a:r>
              <a:rPr lang="en-AU" b="1" dirty="0"/>
              <a:t>webbed feet </a:t>
            </a:r>
            <a:r>
              <a:rPr lang="en-AU" dirty="0"/>
              <a:t>to help: </a:t>
            </a:r>
          </a:p>
          <a:p>
            <a:pPr marL="285750" indent="-285750">
              <a:buFont typeface="Arial" panose="020B0604020202020204" pitchFamily="34" charset="0"/>
              <a:buChar char="•"/>
            </a:pPr>
            <a:r>
              <a:rPr lang="en-AU" dirty="0"/>
              <a:t>them </a:t>
            </a:r>
            <a:r>
              <a:rPr lang="en-AU" b="1" dirty="0"/>
              <a:t>swim </a:t>
            </a:r>
            <a:r>
              <a:rPr lang="en-AU" dirty="0"/>
              <a:t>more efficiently</a:t>
            </a:r>
          </a:p>
        </p:txBody>
      </p:sp>
      <p:sp>
        <p:nvSpPr>
          <p:cNvPr id="7" name="AutoShape 4" descr="https://www.australiangeographic.com.au/wp-content/uploads/2018/06/Best-foot-forward-frog-feet-ag13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8" name="Picture 7"/>
          <p:cNvPicPr>
            <a:picLocks noChangeAspect="1"/>
          </p:cNvPicPr>
          <p:nvPr/>
        </p:nvPicPr>
        <p:blipFill>
          <a:blip r:embed="rId4"/>
          <a:stretch>
            <a:fillRect/>
          </a:stretch>
        </p:blipFill>
        <p:spPr>
          <a:xfrm>
            <a:off x="4114800" y="3461229"/>
            <a:ext cx="4724400" cy="2966922"/>
          </a:xfrm>
          <a:prstGeom prst="rect">
            <a:avLst/>
          </a:prstGeom>
        </p:spPr>
      </p:pic>
      <p:sp>
        <p:nvSpPr>
          <p:cNvPr id="9" name="TextBox 8"/>
          <p:cNvSpPr txBox="1"/>
          <p:nvPr/>
        </p:nvSpPr>
        <p:spPr>
          <a:xfrm>
            <a:off x="457200" y="4005990"/>
            <a:ext cx="3791158" cy="2215991"/>
          </a:xfrm>
          <a:prstGeom prst="rect">
            <a:avLst/>
          </a:prstGeom>
          <a:noFill/>
        </p:spPr>
        <p:txBody>
          <a:bodyPr wrap="square" rtlCol="0">
            <a:spAutoFit/>
          </a:bodyPr>
          <a:lstStyle/>
          <a:p>
            <a:r>
              <a:rPr lang="en-AU" i="1" dirty="0">
                <a:solidFill>
                  <a:srgbClr val="0070C0"/>
                </a:solidFill>
              </a:rPr>
              <a:t>Look </a:t>
            </a:r>
            <a:r>
              <a:rPr lang="en-AU" i="1" dirty="0"/>
              <a:t>at these fifteen different frog species feet.  </a:t>
            </a:r>
            <a:r>
              <a:rPr lang="en-AU" i="1" dirty="0">
                <a:solidFill>
                  <a:srgbClr val="0070C0"/>
                </a:solidFill>
              </a:rPr>
              <a:t>In what sort of habitat do you think each might live and why? </a:t>
            </a:r>
          </a:p>
          <a:p>
            <a:endParaRPr lang="en-AU" sz="1400" dirty="0"/>
          </a:p>
          <a:p>
            <a:r>
              <a:rPr lang="en-AU" sz="1400" dirty="0"/>
              <a:t>Source of photo right : </a:t>
            </a:r>
            <a:r>
              <a:rPr lang="en-AU" sz="1400" i="1" dirty="0"/>
              <a:t>Australian Geographic, </a:t>
            </a:r>
            <a:r>
              <a:rPr lang="en-AU" sz="1400" dirty="0"/>
              <a:t>‘Best Foot Forward’ 2016, at </a:t>
            </a:r>
            <a:r>
              <a:rPr lang="en-AU" sz="1400" dirty="0">
                <a:hlinkClick r:id="rId5"/>
              </a:rPr>
              <a:t>https://www.australiangeographic.com.au/wp-content/uploads/2018/06/Best-foot-forward-frog-feet-ag130.jpg</a:t>
            </a:r>
            <a:r>
              <a:rPr lang="en-AU" sz="1400" dirty="0"/>
              <a:t> </a:t>
            </a:r>
          </a:p>
        </p:txBody>
      </p:sp>
      <p:sp>
        <p:nvSpPr>
          <p:cNvPr id="2" name="Footer Placeholder 1"/>
          <p:cNvSpPr>
            <a:spLocks noGrp="1"/>
          </p:cNvSpPr>
          <p:nvPr>
            <p:ph type="ftr" sz="quarter" idx="11"/>
          </p:nvPr>
        </p:nvSpPr>
        <p:spPr>
          <a:xfrm>
            <a:off x="307975" y="6455215"/>
            <a:ext cx="5711825" cy="365125"/>
          </a:xfrm>
        </p:spPr>
        <p:txBody>
          <a:bodyPr/>
          <a:lstStyle/>
          <a:p>
            <a:r>
              <a:rPr lang="en-AU" dirty="0"/>
              <a:t>Frogs of the Wimmera, (cc) B. Bant 'Project Platypus' &amp; J. Clark, enviroed4all(R), 2020</a:t>
            </a:r>
            <a:endParaRPr lang="en-US" dirty="0"/>
          </a:p>
        </p:txBody>
      </p:sp>
      <p:sp>
        <p:nvSpPr>
          <p:cNvPr id="4" name="Slide Number Placeholder 3"/>
          <p:cNvSpPr>
            <a:spLocks noGrp="1"/>
          </p:cNvSpPr>
          <p:nvPr>
            <p:ph type="sldNum" sz="quarter" idx="12"/>
          </p:nvPr>
        </p:nvSpPr>
        <p:spPr>
          <a:xfrm>
            <a:off x="6140116" y="6368643"/>
            <a:ext cx="2133600" cy="365125"/>
          </a:xfrm>
        </p:spPr>
        <p:txBody>
          <a:bodyPr/>
          <a:lstStyle/>
          <a:p>
            <a:fld id="{B6F15528-21DE-4FAA-801E-634DDDAF4B2B}" type="slidenum">
              <a:rPr lang="en-US" smtClean="0"/>
              <a:pPr/>
              <a:t>18</a:t>
            </a:fld>
            <a:endParaRPr lang="en-US" dirty="0"/>
          </a:p>
        </p:txBody>
      </p:sp>
      <p:pic>
        <p:nvPicPr>
          <p:cNvPr id="11" name="Picture 10" descr="G:\2020\River Detectives\for pds\frogs\July2011P1080371 burrowing fro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84" y="55476"/>
            <a:ext cx="990600" cy="86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797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76200"/>
            <a:ext cx="7315200" cy="639762"/>
          </a:xfrm>
        </p:spPr>
        <p:txBody>
          <a:bodyPr>
            <a:noAutofit/>
          </a:bodyPr>
          <a:lstStyle/>
          <a:p>
            <a:r>
              <a:rPr lang="en-AU" altLang="fr-FR" sz="4000" b="1" dirty="0">
                <a:solidFill>
                  <a:srgbClr val="0070C0"/>
                </a:solidFill>
              </a:rPr>
              <a:t>3.6 Frog calls</a:t>
            </a:r>
          </a:p>
        </p:txBody>
      </p:sp>
      <p:pic>
        <p:nvPicPr>
          <p:cNvPr id="5" name="Picture 2" descr="G:\2019\River detectives\image00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261115" y="1066799"/>
            <a:ext cx="6055896" cy="5027260"/>
          </a:xfrm>
        </p:spPr>
        <p:txBody>
          <a:bodyPr>
            <a:noAutofit/>
          </a:bodyPr>
          <a:lstStyle/>
          <a:p>
            <a:pPr marL="0" indent="0">
              <a:spcBef>
                <a:spcPts val="0"/>
              </a:spcBef>
              <a:buNone/>
            </a:pPr>
            <a:r>
              <a:rPr lang="en-AU" sz="1800" dirty="0"/>
              <a:t>Most frogs can make a </a:t>
            </a:r>
            <a:r>
              <a:rPr lang="en-AU" sz="1800" b="1" dirty="0"/>
              <a:t>sound</a:t>
            </a:r>
            <a:r>
              <a:rPr lang="en-AU" sz="1800" dirty="0"/>
              <a:t> when there is </a:t>
            </a:r>
            <a:r>
              <a:rPr lang="en-AU" sz="1800" b="1" dirty="0"/>
              <a:t>danger</a:t>
            </a:r>
            <a:r>
              <a:rPr lang="en-AU" sz="1800" dirty="0"/>
              <a:t>: </a:t>
            </a:r>
          </a:p>
          <a:p>
            <a:pPr>
              <a:spcBef>
                <a:spcPts val="0"/>
              </a:spcBef>
            </a:pPr>
            <a:r>
              <a:rPr lang="en-AU" sz="1800" dirty="0"/>
              <a:t>when distressed </a:t>
            </a:r>
          </a:p>
          <a:p>
            <a:pPr>
              <a:spcBef>
                <a:spcPts val="0"/>
              </a:spcBef>
            </a:pPr>
            <a:r>
              <a:rPr lang="en-AU" sz="1800" dirty="0"/>
              <a:t>or under attack. </a:t>
            </a:r>
          </a:p>
          <a:p>
            <a:pPr marL="0" indent="0">
              <a:spcBef>
                <a:spcPts val="0"/>
              </a:spcBef>
              <a:buNone/>
            </a:pPr>
            <a:r>
              <a:rPr lang="en-AU" sz="1800" dirty="0"/>
              <a:t> </a:t>
            </a:r>
          </a:p>
          <a:p>
            <a:pPr marL="0" indent="0">
              <a:spcBef>
                <a:spcPts val="0"/>
              </a:spcBef>
              <a:buNone/>
            </a:pPr>
            <a:r>
              <a:rPr lang="en-AU" sz="1800" b="1" dirty="0"/>
              <a:t>Frog calls</a:t>
            </a:r>
            <a:r>
              <a:rPr lang="en-AU" sz="1800" dirty="0"/>
              <a:t>, are sounds made by </a:t>
            </a:r>
            <a:r>
              <a:rPr lang="en-AU" sz="1800" b="1" dirty="0"/>
              <a:t>male frogs </a:t>
            </a:r>
            <a:r>
              <a:rPr lang="en-AU" sz="1800" dirty="0"/>
              <a:t>:</a:t>
            </a:r>
          </a:p>
          <a:p>
            <a:pPr>
              <a:spcBef>
                <a:spcPts val="0"/>
              </a:spcBef>
            </a:pPr>
            <a:r>
              <a:rPr lang="en-AU" sz="1800" dirty="0"/>
              <a:t>to </a:t>
            </a:r>
            <a:r>
              <a:rPr lang="en-AU" sz="1800" b="1" dirty="0"/>
              <a:t>attract a mate</a:t>
            </a:r>
            <a:r>
              <a:rPr lang="en-AU" sz="1800" dirty="0"/>
              <a:t>, or answer another frog call</a:t>
            </a:r>
          </a:p>
          <a:p>
            <a:pPr>
              <a:spcBef>
                <a:spcPts val="0"/>
              </a:spcBef>
            </a:pPr>
            <a:r>
              <a:rPr lang="en-AU" sz="1800" dirty="0"/>
              <a:t>often when rain is on it’s way, or after </a:t>
            </a:r>
            <a:r>
              <a:rPr lang="en-AU" sz="1800" b="1" dirty="0"/>
              <a:t>rain</a:t>
            </a:r>
            <a:r>
              <a:rPr lang="en-AU" sz="1800" dirty="0"/>
              <a:t>. (Why?  A good time to mate!) </a:t>
            </a:r>
          </a:p>
          <a:p>
            <a:pPr>
              <a:spcBef>
                <a:spcPts val="0"/>
              </a:spcBef>
            </a:pPr>
            <a:r>
              <a:rPr lang="en-AU" sz="1800" dirty="0"/>
              <a:t>from </a:t>
            </a:r>
            <a:r>
              <a:rPr lang="en-AU" sz="1800" b="1" dirty="0"/>
              <a:t>vocal sacs </a:t>
            </a:r>
            <a:r>
              <a:rPr lang="en-AU" sz="1800" dirty="0"/>
              <a:t>under located under a male’s throat, as in the top diagram (a) to the right.</a:t>
            </a:r>
          </a:p>
          <a:p>
            <a:pPr>
              <a:spcBef>
                <a:spcPts val="0"/>
              </a:spcBef>
            </a:pPr>
            <a:r>
              <a:rPr lang="en-AU" sz="1800" dirty="0"/>
              <a:t>by air being </a:t>
            </a:r>
            <a:r>
              <a:rPr lang="en-AU" sz="1800" b="1" dirty="0"/>
              <a:t>pumped over the vocal cords </a:t>
            </a:r>
            <a:r>
              <a:rPr lang="en-AU" sz="1800" dirty="0"/>
              <a:t>between the lungs and vocal sac across the throat (in diagram (b)).</a:t>
            </a:r>
          </a:p>
          <a:p>
            <a:pPr>
              <a:spcBef>
                <a:spcPts val="0"/>
              </a:spcBef>
            </a:pPr>
            <a:r>
              <a:rPr lang="en-AU" sz="1800" dirty="0"/>
              <a:t>With a sound </a:t>
            </a:r>
            <a:r>
              <a:rPr lang="en-AU" sz="1800" b="1" dirty="0"/>
              <a:t>unique to </a:t>
            </a:r>
            <a:r>
              <a:rPr lang="en-AU" sz="1800" dirty="0"/>
              <a:t>each frog </a:t>
            </a:r>
            <a:r>
              <a:rPr lang="en-AU" sz="1800" b="1" dirty="0"/>
              <a:t>species</a:t>
            </a:r>
            <a:r>
              <a:rPr lang="en-AU" sz="1800" dirty="0"/>
              <a:t>.  This makes it the most reliable way to identify frog species. (</a:t>
            </a:r>
            <a:r>
              <a:rPr lang="en-AU" sz="1800" i="1" dirty="0">
                <a:solidFill>
                  <a:srgbClr val="0070C0"/>
                </a:solidFill>
              </a:rPr>
              <a:t>Watch and listen </a:t>
            </a:r>
            <a:r>
              <a:rPr lang="en-AU" sz="1800" dirty="0"/>
              <a:t>to this video of the range of frog calls from </a:t>
            </a:r>
            <a:r>
              <a:rPr lang="en-AU" sz="1800" dirty="0" err="1"/>
              <a:t>Coringa</a:t>
            </a:r>
            <a:r>
              <a:rPr lang="en-AU" sz="1800" dirty="0"/>
              <a:t> Swamp at Murrabit </a:t>
            </a:r>
            <a:r>
              <a:rPr lang="fr-FR" sz="1400" dirty="0">
                <a:hlinkClick r:id="rId3"/>
              </a:rPr>
              <a:t>https://www.youtube.com/watch?v=o1rjGng5t2g</a:t>
            </a:r>
            <a:r>
              <a:rPr lang="fr-FR" sz="1400" dirty="0"/>
              <a:t> )</a:t>
            </a:r>
            <a:endParaRPr lang="en-AU" sz="1400" dirty="0"/>
          </a:p>
          <a:p>
            <a:pPr>
              <a:spcBef>
                <a:spcPts val="0"/>
              </a:spcBef>
            </a:pPr>
            <a:r>
              <a:rPr lang="en-AU" sz="1800" dirty="0"/>
              <a:t>tuned to the </a:t>
            </a:r>
            <a:r>
              <a:rPr lang="en-AU" sz="1800" b="1" dirty="0"/>
              <a:t>female </a:t>
            </a:r>
            <a:r>
              <a:rPr lang="en-AU" sz="1800" dirty="0"/>
              <a:t>frogs of that species, who return the call, and </a:t>
            </a:r>
            <a:r>
              <a:rPr lang="en-AU" sz="1800" b="1" dirty="0"/>
              <a:t>choose their mate</a:t>
            </a:r>
            <a:r>
              <a:rPr lang="en-AU" sz="1800" dirty="0"/>
              <a:t>, based on his call!</a:t>
            </a:r>
          </a:p>
          <a:p>
            <a:pPr marL="0" indent="0">
              <a:spcBef>
                <a:spcPts val="0"/>
              </a:spcBef>
              <a:buNone/>
            </a:pPr>
            <a:endParaRPr lang="en-AU" sz="1800" dirty="0"/>
          </a:p>
        </p:txBody>
      </p:sp>
      <p:sp>
        <p:nvSpPr>
          <p:cNvPr id="4" name="Footer Placeholder 3"/>
          <p:cNvSpPr>
            <a:spLocks noGrp="1"/>
          </p:cNvSpPr>
          <p:nvPr>
            <p:ph type="ftr" sz="quarter" idx="11"/>
          </p:nvPr>
        </p:nvSpPr>
        <p:spPr>
          <a:xfrm>
            <a:off x="381000" y="6356350"/>
            <a:ext cx="5638800" cy="365125"/>
          </a:xfrm>
        </p:spPr>
        <p:txBody>
          <a:bodyPr/>
          <a:lstStyle/>
          <a:p>
            <a:r>
              <a:rPr lang="en-AU" dirty="0"/>
              <a:t>Frogs of the Wimmera, (cc) B. Bant 'Project Platypus' &amp; J. Clark, enviroed4all(R), 2020</a:t>
            </a:r>
            <a:endParaRPr lang="en-US" dirty="0"/>
          </a:p>
        </p:txBody>
      </p:sp>
      <p:sp>
        <p:nvSpPr>
          <p:cNvPr id="6" name="Slide Number Placeholder 5"/>
          <p:cNvSpPr>
            <a:spLocks noGrp="1"/>
          </p:cNvSpPr>
          <p:nvPr>
            <p:ph type="sldNum" sz="quarter" idx="12"/>
          </p:nvPr>
        </p:nvSpPr>
        <p:spPr>
          <a:xfrm>
            <a:off x="6172200" y="6418335"/>
            <a:ext cx="2133600" cy="365125"/>
          </a:xfrm>
        </p:spPr>
        <p:txBody>
          <a:bodyPr/>
          <a:lstStyle/>
          <a:p>
            <a:fld id="{B6F15528-21DE-4FAA-801E-634DDDAF4B2B}" type="slidenum">
              <a:rPr lang="en-US" smtClean="0"/>
              <a:pPr/>
              <a:t>19</a:t>
            </a:fld>
            <a:endParaRPr lang="en-US"/>
          </a:p>
        </p:txBody>
      </p:sp>
      <p:pic>
        <p:nvPicPr>
          <p:cNvPr id="8" name="Picture 7" descr="G:\2020\River Detectives\for pds\frogs\July2011P1080371 burrowing fro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05" y="55476"/>
            <a:ext cx="990600" cy="86785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2020\River Detectives\for pds\frogs\3-s2.0-B9780080453378000127-gr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7011" y="1219200"/>
            <a:ext cx="2522188" cy="436702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146131" y="5586228"/>
            <a:ext cx="2815389" cy="1015663"/>
          </a:xfrm>
          <a:prstGeom prst="rect">
            <a:avLst/>
          </a:prstGeom>
        </p:spPr>
        <p:txBody>
          <a:bodyPr wrap="square">
            <a:spAutoFit/>
          </a:bodyPr>
          <a:lstStyle/>
          <a:p>
            <a:pPr lvl="0"/>
            <a:r>
              <a:rPr lang="en-AU" sz="1200" dirty="0">
                <a:solidFill>
                  <a:prstClr val="black"/>
                </a:solidFill>
              </a:rPr>
              <a:t>Diagram source: Figure 4 in Science </a:t>
            </a:r>
            <a:r>
              <a:rPr lang="en-AU" sz="1200" dirty="0" err="1">
                <a:solidFill>
                  <a:prstClr val="black"/>
                </a:solidFill>
              </a:rPr>
              <a:t>Direct’s</a:t>
            </a:r>
            <a:r>
              <a:rPr lang="en-AU" sz="1200" dirty="0">
                <a:solidFill>
                  <a:prstClr val="black"/>
                </a:solidFill>
              </a:rPr>
              <a:t> “Buccal Pumping’ at </a:t>
            </a:r>
            <a:r>
              <a:rPr lang="en-AU" sz="1200" dirty="0">
                <a:solidFill>
                  <a:prstClr val="black"/>
                </a:solidFill>
                <a:hlinkClick r:id="rId6"/>
              </a:rPr>
              <a:t>https://www.sciencedirect.com/topics/veterinary-science-and-veterinary-medicine/buccal-pumping</a:t>
            </a:r>
            <a:endParaRPr lang="en-AU" sz="1200" dirty="0">
              <a:solidFill>
                <a:prstClr val="black"/>
              </a:solidFill>
            </a:endParaRPr>
          </a:p>
        </p:txBody>
      </p:sp>
    </p:spTree>
    <p:extLst>
      <p:ext uri="{BB962C8B-B14F-4D97-AF65-F5344CB8AC3E}">
        <p14:creationId xmlns:p14="http://schemas.microsoft.com/office/powerpoint/2010/main" val="2956163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279400"/>
            <a:ext cx="8458200" cy="1470025"/>
          </a:xfrm>
        </p:spPr>
        <p:txBody>
          <a:bodyPr>
            <a:normAutofit fontScale="90000"/>
          </a:bodyPr>
          <a:lstStyle/>
          <a:p>
            <a:r>
              <a:rPr lang="en-AU" altLang="fr-FR" b="1" dirty="0">
                <a:solidFill>
                  <a:srgbClr val="0070C0"/>
                </a:solidFill>
              </a:rPr>
              <a:t>Frogs of the Wimmera</a:t>
            </a:r>
            <a:br>
              <a:rPr lang="en-AU" altLang="fr-FR" dirty="0"/>
            </a:br>
            <a:r>
              <a:rPr lang="en-AU" altLang="fr-FR" sz="3600" dirty="0"/>
              <a:t>a PPT PD session for River Detective teachers</a:t>
            </a:r>
          </a:p>
        </p:txBody>
      </p:sp>
      <p:pic>
        <p:nvPicPr>
          <p:cNvPr id="6" name="Picture 2" descr="G:\2019\River detectives\image00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77200" y="6446460"/>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1" y="1580112"/>
            <a:ext cx="8305800" cy="4801314"/>
          </a:xfrm>
          <a:prstGeom prst="rect">
            <a:avLst/>
          </a:prstGeom>
          <a:noFill/>
        </p:spPr>
        <p:txBody>
          <a:bodyPr wrap="square" rtlCol="0">
            <a:spAutoFit/>
          </a:bodyPr>
          <a:lstStyle/>
          <a:p>
            <a:r>
              <a:rPr lang="en-AU" dirty="0"/>
              <a:t>This PD is provided as an in-school program to be used at a time that suits teachers.  </a:t>
            </a:r>
          </a:p>
          <a:p>
            <a:endParaRPr lang="en-AU" dirty="0"/>
          </a:p>
          <a:p>
            <a:r>
              <a:rPr lang="en-AU" dirty="0"/>
              <a:t>It covers:</a:t>
            </a:r>
          </a:p>
          <a:p>
            <a:pPr marL="800100" lvl="1" indent="-342900">
              <a:buFont typeface="+mj-lt"/>
              <a:buAutoNum type="arabicPeriod"/>
            </a:pPr>
            <a:r>
              <a:rPr lang="en-AU" b="1" dirty="0">
                <a:solidFill>
                  <a:srgbClr val="0070C0"/>
                </a:solidFill>
              </a:rPr>
              <a:t>What is a ‘frog’ ?</a:t>
            </a:r>
          </a:p>
          <a:p>
            <a:pPr marL="800100" lvl="1" indent="-342900">
              <a:buFont typeface="+mj-lt"/>
              <a:buAutoNum type="arabicPeriod"/>
            </a:pPr>
            <a:r>
              <a:rPr lang="en-AU" b="1" dirty="0">
                <a:solidFill>
                  <a:srgbClr val="0070C0"/>
                </a:solidFill>
              </a:rPr>
              <a:t>Frog species of the Wimmera  </a:t>
            </a:r>
          </a:p>
          <a:p>
            <a:pPr marL="800100" lvl="1" indent="-342900">
              <a:buFont typeface="+mj-lt"/>
              <a:buAutoNum type="arabicPeriod"/>
            </a:pPr>
            <a:r>
              <a:rPr lang="en-AU" b="1" dirty="0">
                <a:solidFill>
                  <a:srgbClr val="0070C0"/>
                </a:solidFill>
              </a:rPr>
              <a:t>On being a frog</a:t>
            </a:r>
          </a:p>
          <a:p>
            <a:pPr marL="800100" lvl="1" indent="-342900">
              <a:buFont typeface="+mj-lt"/>
              <a:buAutoNum type="arabicPeriod"/>
            </a:pPr>
            <a:r>
              <a:rPr lang="en-AU" b="1" dirty="0">
                <a:solidFill>
                  <a:srgbClr val="0070C0"/>
                </a:solidFill>
              </a:rPr>
              <a:t>Monitoring frogs</a:t>
            </a:r>
          </a:p>
          <a:p>
            <a:pPr marL="800100" lvl="1" indent="-342900">
              <a:buFont typeface="+mj-lt"/>
              <a:buAutoNum type="arabicPeriod"/>
            </a:pPr>
            <a:r>
              <a:rPr lang="en-AU" b="1" dirty="0">
                <a:solidFill>
                  <a:srgbClr val="0070C0"/>
                </a:solidFill>
              </a:rPr>
              <a:t>Frog education in River Detectives </a:t>
            </a:r>
          </a:p>
          <a:p>
            <a:pPr marL="800100" lvl="1" indent="-342900">
              <a:buFont typeface="+mj-lt"/>
              <a:buAutoNum type="arabicPeriod"/>
            </a:pPr>
            <a:r>
              <a:rPr lang="en-AU" b="1" dirty="0">
                <a:solidFill>
                  <a:srgbClr val="0070C0"/>
                </a:solidFill>
              </a:rPr>
              <a:t>Evaluation response please!</a:t>
            </a:r>
          </a:p>
          <a:p>
            <a:pPr marL="0" lvl="1"/>
            <a:endParaRPr lang="en-AU" dirty="0"/>
          </a:p>
          <a:p>
            <a:pPr marL="0" lvl="1"/>
            <a:r>
              <a:rPr lang="en-AU" dirty="0"/>
              <a:t>There is information and resources at different levels to cater for the primary – secondary span of our RD teachers and potential variations in prior knowledge. </a:t>
            </a:r>
          </a:p>
          <a:p>
            <a:pPr marL="0" lvl="1"/>
            <a:endParaRPr lang="en-AU" dirty="0"/>
          </a:p>
          <a:p>
            <a:pPr marL="0" lvl="1"/>
            <a:r>
              <a:rPr lang="en-AU" dirty="0"/>
              <a:t>Time spent on this </a:t>
            </a:r>
            <a:r>
              <a:rPr lang="en-AU" dirty="0" err="1"/>
              <a:t>powerpoint</a:t>
            </a:r>
            <a:r>
              <a:rPr lang="en-AU" dirty="0"/>
              <a:t> PD will thus vary, but a PD certificate will be issued on return of a completed </a:t>
            </a:r>
            <a:r>
              <a:rPr lang="en-AU" b="1" dirty="0"/>
              <a:t>evaluation</a:t>
            </a:r>
            <a:r>
              <a:rPr lang="en-AU" dirty="0"/>
              <a:t> form.  Please indicate in your evaluation which parts of this </a:t>
            </a:r>
            <a:r>
              <a:rPr lang="en-AU" dirty="0" err="1"/>
              <a:t>powerpoint</a:t>
            </a:r>
            <a:r>
              <a:rPr lang="en-AU" dirty="0"/>
              <a:t> you completed.</a:t>
            </a:r>
          </a:p>
          <a:p>
            <a:pPr marL="0" lvl="1"/>
            <a:r>
              <a:rPr lang="en-AU" dirty="0"/>
              <a:t>Thankyou … and enjoy! </a:t>
            </a:r>
          </a:p>
        </p:txBody>
      </p:sp>
      <p:pic>
        <p:nvPicPr>
          <p:cNvPr id="7" name="Picture 6" descr="G:\2020\River Detectives\for pds\frogs\July2011P1080371 burrowing fro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483502">
            <a:off x="152400" y="228600"/>
            <a:ext cx="990600" cy="86785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11"/>
          </p:nvPr>
        </p:nvSpPr>
        <p:spPr>
          <a:xfrm>
            <a:off x="381000" y="6381426"/>
            <a:ext cx="5553073" cy="365125"/>
          </a:xfrm>
        </p:spPr>
        <p:txBody>
          <a:bodyPr/>
          <a:lstStyle/>
          <a:p>
            <a:r>
              <a:rPr lang="en-AU" dirty="0"/>
              <a:t>Frogs of the Wimmera, (cc) B. Bant 'Project Platypus' &amp; J. Clark, enviroed4all(R), 2020</a:t>
            </a:r>
            <a:endParaRPr lang="en-US" dirty="0"/>
          </a:p>
        </p:txBody>
      </p:sp>
      <p:sp>
        <p:nvSpPr>
          <p:cNvPr id="10" name="TextBox 9"/>
          <p:cNvSpPr txBox="1"/>
          <p:nvPr/>
        </p:nvSpPr>
        <p:spPr>
          <a:xfrm>
            <a:off x="4457701" y="2005469"/>
            <a:ext cx="4359037" cy="2246769"/>
          </a:xfrm>
          <a:prstGeom prst="rect">
            <a:avLst/>
          </a:prstGeom>
          <a:noFill/>
        </p:spPr>
        <p:txBody>
          <a:bodyPr wrap="square" rtlCol="0">
            <a:spAutoFit/>
          </a:bodyPr>
          <a:lstStyle/>
          <a:p>
            <a:r>
              <a:rPr lang="en-AU" sz="1400" b="1" dirty="0"/>
              <a:t>Professional standards </a:t>
            </a:r>
            <a:r>
              <a:rPr lang="en-AU" sz="1400" dirty="0"/>
              <a:t>addressed are: </a:t>
            </a:r>
          </a:p>
          <a:p>
            <a:pPr lvl="2" indent="-469900"/>
            <a:r>
              <a:rPr lang="en-AU" sz="1400" dirty="0"/>
              <a:t>Professional Knowledge – </a:t>
            </a:r>
          </a:p>
          <a:p>
            <a:pPr lvl="2" indent="-469900">
              <a:tabLst>
                <a:tab pos="360363" algn="l"/>
              </a:tabLst>
            </a:pPr>
            <a:r>
              <a:rPr lang="en-AU" sz="1400" dirty="0"/>
              <a:t>	2 Know the content and how to teach it.- 2.1  content and teaching strategies</a:t>
            </a:r>
          </a:p>
          <a:p>
            <a:pPr lvl="2" indent="-469900"/>
            <a:r>
              <a:rPr lang="en-AU" sz="1400" dirty="0"/>
              <a:t>Professional Engagement – </a:t>
            </a:r>
          </a:p>
          <a:p>
            <a:pPr lvl="2" indent="-469900">
              <a:tabLst>
                <a:tab pos="360363" algn="l"/>
              </a:tabLst>
            </a:pPr>
            <a:r>
              <a:rPr lang="en-AU" sz="1400" dirty="0"/>
              <a:t>	6 Engage in professional learning 6.2 engage in professional learning and improve practice</a:t>
            </a:r>
          </a:p>
          <a:p>
            <a:pPr lvl="2" indent="-469900">
              <a:tabLst>
                <a:tab pos="360363" algn="l"/>
              </a:tabLst>
            </a:pPr>
            <a:r>
              <a:rPr lang="en-AU" sz="1400" dirty="0"/>
              <a:t>	7 Engage with colleagues and community 7.4 Engage with professional teaching networks and broader communities. </a:t>
            </a:r>
          </a:p>
        </p:txBody>
      </p:sp>
      <p:sp>
        <p:nvSpPr>
          <p:cNvPr id="8" name="Slide Number Placeholder 8"/>
          <p:cNvSpPr>
            <a:spLocks noGrp="1"/>
          </p:cNvSpPr>
          <p:nvPr>
            <p:ph type="sldNum" sz="quarter" idx="12"/>
          </p:nvPr>
        </p:nvSpPr>
        <p:spPr>
          <a:xfrm>
            <a:off x="5715000" y="6446460"/>
            <a:ext cx="2133600" cy="365125"/>
          </a:xfrm>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574382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76200"/>
            <a:ext cx="7315200" cy="639762"/>
          </a:xfrm>
        </p:spPr>
        <p:txBody>
          <a:bodyPr>
            <a:noAutofit/>
          </a:bodyPr>
          <a:lstStyle/>
          <a:p>
            <a:r>
              <a:rPr lang="en-AU" altLang="fr-FR" sz="4000" b="1" dirty="0">
                <a:solidFill>
                  <a:srgbClr val="0070C0"/>
                </a:solidFill>
              </a:rPr>
              <a:t>3.7 Wimmera Frog calls</a:t>
            </a:r>
          </a:p>
        </p:txBody>
      </p:sp>
      <p:pic>
        <p:nvPicPr>
          <p:cNvPr id="5" name="Picture 2" descr="G:\2019\River detectives\image00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228599" y="923330"/>
            <a:ext cx="8816739" cy="5499695"/>
          </a:xfrm>
        </p:spPr>
        <p:txBody>
          <a:bodyPr>
            <a:noAutofit/>
          </a:bodyPr>
          <a:lstStyle/>
          <a:p>
            <a:pPr marL="0" indent="0">
              <a:spcBef>
                <a:spcPts val="0"/>
              </a:spcBef>
              <a:buNone/>
            </a:pPr>
            <a:r>
              <a:rPr lang="en-AU" sz="1800" b="1" dirty="0"/>
              <a:t>BONK</a:t>
            </a:r>
            <a:r>
              <a:rPr lang="en-AU" sz="1800" dirty="0"/>
              <a:t>! BONK! BONK! 	</a:t>
            </a:r>
          </a:p>
          <a:p>
            <a:pPr marL="0" indent="0">
              <a:spcBef>
                <a:spcPts val="0"/>
              </a:spcBef>
              <a:buNone/>
            </a:pPr>
            <a:r>
              <a:rPr lang="en-AU" sz="1800" dirty="0"/>
              <a:t>Do you know which frog produces this distinctive </a:t>
            </a:r>
            <a:r>
              <a:rPr lang="en-AU" sz="1800" b="1" dirty="0"/>
              <a:t>call</a:t>
            </a:r>
            <a:r>
              <a:rPr lang="en-AU" sz="1800" dirty="0"/>
              <a:t>?  </a:t>
            </a:r>
          </a:p>
          <a:p>
            <a:pPr marL="0" indent="0">
              <a:spcBef>
                <a:spcPts val="0"/>
              </a:spcBef>
              <a:buNone/>
            </a:pPr>
            <a:r>
              <a:rPr lang="en-AU" sz="1800" i="1" dirty="0" err="1"/>
              <a:t>Limniodynastes</a:t>
            </a:r>
            <a:r>
              <a:rPr lang="en-AU" sz="1800" i="1" dirty="0"/>
              <a:t> </a:t>
            </a:r>
            <a:r>
              <a:rPr lang="en-AU" sz="1800" i="1" dirty="0" err="1"/>
              <a:t>dumerlii</a:t>
            </a:r>
            <a:r>
              <a:rPr lang="en-AU" sz="1800" dirty="0"/>
              <a:t>- </a:t>
            </a:r>
            <a:r>
              <a:rPr lang="en-AU" sz="1800" b="1" dirty="0" err="1"/>
              <a:t>Pobblebonk</a:t>
            </a:r>
            <a:r>
              <a:rPr lang="en-AU" sz="1800" dirty="0"/>
              <a:t>, or Eastern Banjo Frog (no. 5 in the ‘Wimmera guide’).</a:t>
            </a:r>
          </a:p>
          <a:p>
            <a:pPr marL="0" indent="0">
              <a:spcBef>
                <a:spcPts val="0"/>
              </a:spcBef>
              <a:buNone/>
            </a:pPr>
            <a:r>
              <a:rPr lang="en-AU" sz="1800" dirty="0"/>
              <a:t>What does it look like as it calls?  This 1-minute video is of the Western Banjo Frog, in W. A.  </a:t>
            </a:r>
          </a:p>
          <a:p>
            <a:pPr marL="0" indent="0">
              <a:spcBef>
                <a:spcPts val="0"/>
              </a:spcBef>
              <a:buNone/>
            </a:pPr>
            <a:r>
              <a:rPr lang="en-AU" sz="1800" dirty="0">
                <a:hlinkClick r:id="rId3"/>
              </a:rPr>
              <a:t>https://www.youtube.com/watch?v=vbnQCPi7Exs</a:t>
            </a:r>
            <a:r>
              <a:rPr lang="en-AU" sz="1800" dirty="0"/>
              <a:t>    </a:t>
            </a:r>
          </a:p>
          <a:p>
            <a:pPr marL="0" indent="0">
              <a:spcBef>
                <a:spcPts val="0"/>
              </a:spcBef>
              <a:buNone/>
            </a:pPr>
            <a:endParaRPr lang="en-AU" sz="1800" b="1" dirty="0"/>
          </a:p>
          <a:p>
            <a:pPr marL="0" indent="0">
              <a:spcBef>
                <a:spcPts val="0"/>
              </a:spcBef>
              <a:buNone/>
            </a:pPr>
            <a:r>
              <a:rPr lang="en-AU" sz="1800" b="1" dirty="0"/>
              <a:t>CRA-ah-ah-ah-ah-ah-ah-ah-</a:t>
            </a:r>
            <a:r>
              <a:rPr lang="en-AU" sz="1800" b="1" dirty="0" err="1"/>
              <a:t>ahk</a:t>
            </a:r>
            <a:r>
              <a:rPr lang="en-AU" sz="1800" b="1" dirty="0"/>
              <a:t>?  </a:t>
            </a:r>
          </a:p>
          <a:p>
            <a:pPr marL="0" indent="0">
              <a:spcBef>
                <a:spcPts val="0"/>
              </a:spcBef>
              <a:buNone/>
            </a:pPr>
            <a:r>
              <a:rPr lang="en-AU" sz="1800" dirty="0"/>
              <a:t>This is the call of frog 14 in the ‘Wimmera Guide’ – </a:t>
            </a:r>
          </a:p>
          <a:p>
            <a:pPr marL="0" indent="0">
              <a:spcBef>
                <a:spcPts val="0"/>
              </a:spcBef>
              <a:buNone/>
            </a:pPr>
            <a:r>
              <a:rPr lang="en-AU" sz="1800" i="1" dirty="0" err="1"/>
              <a:t>Litoria</a:t>
            </a:r>
            <a:r>
              <a:rPr lang="en-AU" sz="1800" i="1" dirty="0"/>
              <a:t> </a:t>
            </a:r>
            <a:r>
              <a:rPr lang="en-AU" sz="1800" i="1" dirty="0" err="1"/>
              <a:t>peronii</a:t>
            </a:r>
            <a:r>
              <a:rPr lang="en-AU" sz="1800" i="1" dirty="0"/>
              <a:t> </a:t>
            </a:r>
            <a:r>
              <a:rPr lang="en-AU" sz="1800" dirty="0"/>
              <a:t>- </a:t>
            </a:r>
            <a:r>
              <a:rPr lang="en-AU" sz="1800" b="1" dirty="0"/>
              <a:t>Peron’s Tree Frog</a:t>
            </a:r>
            <a:r>
              <a:rPr lang="en-AU" sz="1800" dirty="0"/>
              <a:t>, is shown calling, to the right. </a:t>
            </a:r>
          </a:p>
          <a:p>
            <a:pPr marL="0" indent="0">
              <a:spcBef>
                <a:spcPts val="0"/>
              </a:spcBef>
              <a:buNone/>
            </a:pPr>
            <a:r>
              <a:rPr lang="en-AU" sz="1200" dirty="0"/>
              <a:t>(Photo right by </a:t>
            </a:r>
            <a:r>
              <a:rPr lang="en-AU" sz="1200" dirty="0" err="1"/>
              <a:t>LiquidGhoul</a:t>
            </a:r>
            <a:r>
              <a:rPr lang="en-AU" sz="1200" dirty="0"/>
              <a:t>, </a:t>
            </a:r>
          </a:p>
          <a:p>
            <a:pPr marL="0" indent="0">
              <a:spcBef>
                <a:spcPts val="0"/>
              </a:spcBef>
              <a:buNone/>
            </a:pPr>
            <a:r>
              <a:rPr lang="en-AU" sz="1200" dirty="0"/>
              <a:t>at </a:t>
            </a:r>
            <a:r>
              <a:rPr lang="en-AU" sz="1200" dirty="0">
                <a:hlinkClick r:id="rId4"/>
              </a:rPr>
              <a:t>https://en.wikipedia.org/wiki/Peron%27s_tree_frog#/media/File:Peron's_Tree_Frog_-_Litoria_peronii.jpg</a:t>
            </a:r>
            <a:r>
              <a:rPr lang="en-AU" sz="1200" dirty="0"/>
              <a:t> )</a:t>
            </a:r>
          </a:p>
          <a:p>
            <a:pPr>
              <a:spcBef>
                <a:spcPts val="0"/>
              </a:spcBef>
            </a:pPr>
            <a:endParaRPr lang="en-AU" sz="1800" dirty="0"/>
          </a:p>
          <a:p>
            <a:pPr>
              <a:spcBef>
                <a:spcPts val="0"/>
              </a:spcBef>
            </a:pPr>
            <a:r>
              <a:rPr lang="en-AU" sz="1800" dirty="0"/>
              <a:t>Frog calls are identified in the ‘Wimmera Guide’ in writing as well as on the DVD. </a:t>
            </a:r>
          </a:p>
          <a:p>
            <a:pPr lvl="1">
              <a:spcBef>
                <a:spcPts val="0"/>
              </a:spcBef>
            </a:pPr>
            <a:r>
              <a:rPr lang="en-AU" sz="1400" dirty="0"/>
              <a:t> (Get your copy from the </a:t>
            </a:r>
            <a:r>
              <a:rPr lang="en-AU" sz="1400" i="1" dirty="0"/>
              <a:t>Wimmera CMA, </a:t>
            </a:r>
            <a:r>
              <a:rPr lang="en-AU" sz="1400" dirty="0"/>
              <a:t>see slide 11.)</a:t>
            </a:r>
          </a:p>
          <a:p>
            <a:pPr>
              <a:spcBef>
                <a:spcPts val="0"/>
              </a:spcBef>
            </a:pPr>
            <a:r>
              <a:rPr lang="en-AU" sz="1800" dirty="0"/>
              <a:t>Calls the Wimmera’s frogs can also be heard on the web at: </a:t>
            </a:r>
          </a:p>
          <a:p>
            <a:pPr lvl="1">
              <a:spcBef>
                <a:spcPts val="0"/>
              </a:spcBef>
            </a:pPr>
            <a:r>
              <a:rPr lang="en-AU" sz="1400" dirty="0"/>
              <a:t> </a:t>
            </a:r>
            <a:r>
              <a:rPr lang="en-US" sz="1400" i="1" dirty="0"/>
              <a:t>North Central </a:t>
            </a:r>
            <a:r>
              <a:rPr lang="en-US" sz="1400" i="1" dirty="0" err="1"/>
              <a:t>Waterwatch’s</a:t>
            </a:r>
            <a:r>
              <a:rPr lang="en-US" sz="1400" i="1" dirty="0"/>
              <a:t>  </a:t>
            </a:r>
            <a:r>
              <a:rPr lang="en-US" sz="1400" dirty="0"/>
              <a:t>“</a:t>
            </a:r>
            <a:r>
              <a:rPr lang="en-US" sz="1400" b="1" dirty="0"/>
              <a:t>Frogs Field Guide</a:t>
            </a:r>
            <a:r>
              <a:rPr lang="en-US" sz="1400" dirty="0"/>
              <a:t>”  (only twelve are covered in this ) at </a:t>
            </a:r>
            <a:r>
              <a:rPr lang="en-US" sz="1400" dirty="0">
                <a:hlinkClick r:id="rId5"/>
              </a:rPr>
              <a:t>http://www.nccma.vic.gov.au/sites/default/files/publications/frogs_field_guide.pdf</a:t>
            </a:r>
            <a:r>
              <a:rPr lang="en-US" sz="1400" dirty="0"/>
              <a:t>)</a:t>
            </a:r>
          </a:p>
          <a:p>
            <a:pPr lvl="1">
              <a:spcBef>
                <a:spcPts val="0"/>
              </a:spcBef>
            </a:pPr>
            <a:r>
              <a:rPr lang="en-US" sz="1400" dirty="0"/>
              <a:t>“</a:t>
            </a:r>
            <a:r>
              <a:rPr lang="en-US" sz="1400" i="1" dirty="0"/>
              <a:t>Frogs of Australia</a:t>
            </a:r>
            <a:r>
              <a:rPr lang="en-US" sz="1400" dirty="0"/>
              <a:t>” website , </a:t>
            </a:r>
            <a:r>
              <a:rPr lang="en-US" sz="1400" dirty="0">
                <a:hlinkClick r:id="rId6"/>
              </a:rPr>
              <a:t>https://frogs.org.au/frogs/</a:t>
            </a:r>
            <a:r>
              <a:rPr lang="en-US" sz="1400" dirty="0"/>
              <a:t> , then choosing either to search by common or species name, or by going to the Victorian or regional (Grampians and Central West) guides, then choosing the ‘detailed field guide’ of the frog, and clicking on the calling button there.</a:t>
            </a:r>
          </a:p>
          <a:p>
            <a:pPr lvl="1">
              <a:spcBef>
                <a:spcPts val="0"/>
              </a:spcBef>
            </a:pPr>
            <a:r>
              <a:rPr lang="en-US" sz="1400" dirty="0"/>
              <a:t>The </a:t>
            </a:r>
            <a:r>
              <a:rPr lang="en-US" sz="1400" i="1" dirty="0"/>
              <a:t>Australian Museum’s </a:t>
            </a:r>
            <a:r>
              <a:rPr lang="en-US" sz="1400" dirty="0"/>
              <a:t>“</a:t>
            </a:r>
            <a:r>
              <a:rPr lang="en-US" sz="1400" b="1" i="1" dirty="0"/>
              <a:t>Australia’s Frogs</a:t>
            </a:r>
            <a:r>
              <a:rPr lang="en-US" sz="1400" dirty="0"/>
              <a:t>” website , </a:t>
            </a:r>
            <a:r>
              <a:rPr lang="en-US" sz="1400" dirty="0">
                <a:hlinkClick r:id="rId7"/>
              </a:rPr>
              <a:t>https://www.frogid.net.au/frogs</a:t>
            </a:r>
            <a:r>
              <a:rPr lang="en-US" sz="1400" dirty="0"/>
              <a:t> , select the frog from the list of 240+ frogs,  and scroll down the page to click on recorded  ‘calls’ , in the section below the photos. </a:t>
            </a:r>
            <a:endParaRPr lang="en-AU" sz="1800" dirty="0"/>
          </a:p>
        </p:txBody>
      </p:sp>
      <p:sp>
        <p:nvSpPr>
          <p:cNvPr id="4" name="Footer Placeholder 3"/>
          <p:cNvSpPr>
            <a:spLocks noGrp="1"/>
          </p:cNvSpPr>
          <p:nvPr>
            <p:ph type="ftr" sz="quarter" idx="11"/>
          </p:nvPr>
        </p:nvSpPr>
        <p:spPr>
          <a:xfrm>
            <a:off x="381000" y="6356350"/>
            <a:ext cx="5638800" cy="365125"/>
          </a:xfrm>
        </p:spPr>
        <p:txBody>
          <a:bodyPr/>
          <a:lstStyle/>
          <a:p>
            <a:r>
              <a:rPr lang="en-AU" dirty="0"/>
              <a:t>Frogs of the Wimmera, (cc) B. Bant 'Project Platypus' &amp; J. Clark, enviroed4all(R), 2020</a:t>
            </a:r>
            <a:endParaRPr lang="en-US" dirty="0"/>
          </a:p>
        </p:txBody>
      </p:sp>
      <p:sp>
        <p:nvSpPr>
          <p:cNvPr id="6" name="Slide Number Placeholder 5"/>
          <p:cNvSpPr>
            <a:spLocks noGrp="1"/>
          </p:cNvSpPr>
          <p:nvPr>
            <p:ph type="sldNum" sz="quarter" idx="12"/>
          </p:nvPr>
        </p:nvSpPr>
        <p:spPr>
          <a:xfrm>
            <a:off x="5943600" y="6418335"/>
            <a:ext cx="2133600" cy="365125"/>
          </a:xfrm>
        </p:spPr>
        <p:txBody>
          <a:bodyPr/>
          <a:lstStyle/>
          <a:p>
            <a:fld id="{B6F15528-21DE-4FAA-801E-634DDDAF4B2B}" type="slidenum">
              <a:rPr lang="en-US" smtClean="0"/>
              <a:pPr/>
              <a:t>20</a:t>
            </a:fld>
            <a:endParaRPr lang="en-US" dirty="0"/>
          </a:p>
        </p:txBody>
      </p:sp>
      <p:pic>
        <p:nvPicPr>
          <p:cNvPr id="8" name="Picture 7" descr="G:\2020\River Detectives\for pds\frogs\July2011P1080371 burrowing fro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105" y="55476"/>
            <a:ext cx="990600" cy="86785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G:\2020\River Detectives\for pds\frogs\Peron';s Tree frog bc5ec4dd4c9fa96ca5e7290c2f6247af.jf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6273800" y="2057400"/>
            <a:ext cx="2610444" cy="1469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718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2020\River Detectives\for pds\frogs\July2011P1080371 burrowing fro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7" t="12343" r="1380" b="4614"/>
          <a:stretch/>
        </p:blipFill>
        <p:spPr bwMode="auto">
          <a:xfrm>
            <a:off x="1"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230606" y="381000"/>
            <a:ext cx="8153400" cy="2971800"/>
          </a:xfrm>
        </p:spPr>
        <p:txBody>
          <a:bodyPr>
            <a:normAutofit fontScale="90000"/>
          </a:bodyPr>
          <a:lstStyle/>
          <a:p>
            <a:r>
              <a:rPr lang="en-AU" altLang="fr-FR" sz="6000" b="1" dirty="0">
                <a:solidFill>
                  <a:schemeClr val="bg1"/>
                </a:solidFill>
              </a:rPr>
              <a:t>Frogs of the Wimmera </a:t>
            </a:r>
            <a:br>
              <a:rPr lang="en-AU" altLang="fr-FR" b="1" dirty="0">
                <a:solidFill>
                  <a:schemeClr val="bg1"/>
                </a:solidFill>
              </a:rPr>
            </a:br>
            <a:r>
              <a:rPr lang="en-AU" altLang="fr-FR" sz="2400" b="1" dirty="0">
                <a:solidFill>
                  <a:schemeClr val="bg1"/>
                </a:solidFill>
              </a:rPr>
              <a:t>Integrating frog education into your River Detectives Program</a:t>
            </a:r>
            <a:br>
              <a:rPr lang="en-AU" altLang="fr-FR" sz="2400" b="1" dirty="0">
                <a:solidFill>
                  <a:schemeClr val="bg1"/>
                </a:solidFill>
              </a:rPr>
            </a:br>
            <a:br>
              <a:rPr lang="en-AU" altLang="fr-FR" sz="2400" b="1" dirty="0">
                <a:solidFill>
                  <a:schemeClr val="bg1"/>
                </a:solidFill>
              </a:rPr>
            </a:br>
            <a:br>
              <a:rPr lang="en-AU" altLang="fr-FR" sz="2400" b="1" dirty="0">
                <a:solidFill>
                  <a:schemeClr val="bg1"/>
                </a:solidFill>
              </a:rPr>
            </a:br>
            <a:br>
              <a:rPr lang="en-AU" altLang="fr-FR" sz="2400" b="1" dirty="0">
                <a:solidFill>
                  <a:schemeClr val="bg1"/>
                </a:solidFill>
              </a:rPr>
            </a:br>
            <a:br>
              <a:rPr lang="en-AU" altLang="fr-FR" sz="2400" b="1" dirty="0">
                <a:solidFill>
                  <a:schemeClr val="bg1"/>
                </a:solidFill>
              </a:rPr>
            </a:br>
            <a:r>
              <a:rPr lang="en-AU" altLang="fr-FR" b="1" dirty="0">
                <a:solidFill>
                  <a:schemeClr val="bg1"/>
                </a:solidFill>
              </a:rPr>
              <a:t>4 Monitoring frogs</a:t>
            </a:r>
          </a:p>
        </p:txBody>
      </p:sp>
      <p:pic>
        <p:nvPicPr>
          <p:cNvPr id="8" name="Picture 3" descr="G:\2019\River detectives\WCMA.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91027" y="6019799"/>
            <a:ext cx="1000572" cy="7334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2019\River detectives\image00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4511" y="5879445"/>
            <a:ext cx="1710489" cy="83365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11"/>
          </p:nvPr>
        </p:nvSpPr>
        <p:spPr>
          <a:xfrm>
            <a:off x="2286000" y="6135973"/>
            <a:ext cx="5553073" cy="577128"/>
          </a:xfrm>
        </p:spPr>
        <p:txBody>
          <a:bodyPr/>
          <a:lstStyle/>
          <a:p>
            <a:r>
              <a:rPr lang="en-AU" dirty="0">
                <a:solidFill>
                  <a:srgbClr val="FFC000"/>
                </a:solidFill>
              </a:rPr>
              <a:t>Text by B. Bant 'Project Platypus' &amp; J. Clark, enviroed4all(R), (cc)  2020</a:t>
            </a:r>
          </a:p>
          <a:p>
            <a:r>
              <a:rPr lang="en-AU" dirty="0">
                <a:solidFill>
                  <a:srgbClr val="FFC000"/>
                </a:solidFill>
              </a:rPr>
              <a:t>Photos by J. Clark (unless otherwise acknowledged)  (cc) 2020. </a:t>
            </a:r>
            <a:endParaRPr lang="en-US" dirty="0">
              <a:solidFill>
                <a:srgbClr val="FFC000"/>
              </a:solidFill>
            </a:endParaRPr>
          </a:p>
        </p:txBody>
      </p:sp>
    </p:spTree>
    <p:extLst>
      <p:ext uri="{BB962C8B-B14F-4D97-AF65-F5344CB8AC3E}">
        <p14:creationId xmlns:p14="http://schemas.microsoft.com/office/powerpoint/2010/main" val="2612453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84335" y="228600"/>
            <a:ext cx="8308840" cy="758787"/>
          </a:xfrm>
        </p:spPr>
        <p:txBody>
          <a:bodyPr>
            <a:normAutofit/>
          </a:bodyPr>
          <a:lstStyle/>
          <a:p>
            <a:r>
              <a:rPr lang="en-AU" altLang="fr-FR" sz="4000" b="1" dirty="0">
                <a:solidFill>
                  <a:srgbClr val="0070C0"/>
                </a:solidFill>
              </a:rPr>
              <a:t>4.1 Why monitor frogs?</a:t>
            </a:r>
          </a:p>
        </p:txBody>
      </p:sp>
      <p:pic>
        <p:nvPicPr>
          <p:cNvPr id="6" name="Picture 2" descr="G:\2019\River detectives\image00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1168" y="1062214"/>
            <a:ext cx="8534401" cy="5233099"/>
          </a:xfrm>
          <a:prstGeom prst="rect">
            <a:avLst/>
          </a:prstGeom>
        </p:spPr>
        <p:txBody>
          <a:bodyPr wrap="square">
            <a:spAutoFit/>
          </a:bodyPr>
          <a:lstStyle/>
          <a:p>
            <a:pPr>
              <a:lnSpc>
                <a:spcPct val="107000"/>
              </a:lnSpc>
              <a:spcAft>
                <a:spcPts val="800"/>
              </a:spcAft>
            </a:pPr>
            <a:r>
              <a:rPr lang="en-AU" dirty="0">
                <a:latin typeface="Calibri" panose="020F0502020204030204" pitchFamily="34" charset="0"/>
                <a:ea typeface="Calibri" panose="020F0502020204030204" pitchFamily="34" charset="0"/>
                <a:cs typeface="Times New Roman" panose="02020603050405020304" pitchFamily="18" charset="0"/>
              </a:rPr>
              <a:t>There are </a:t>
            </a:r>
            <a:r>
              <a:rPr lang="en-AU" b="1" dirty="0">
                <a:latin typeface="Calibri" panose="020F0502020204030204" pitchFamily="34" charset="0"/>
                <a:ea typeface="Calibri" panose="020F0502020204030204" pitchFamily="34" charset="0"/>
                <a:cs typeface="Times New Roman" panose="02020603050405020304" pitchFamily="18" charset="0"/>
              </a:rPr>
              <a:t>three key reasons </a:t>
            </a:r>
            <a:r>
              <a:rPr lang="en-AU" dirty="0">
                <a:latin typeface="Calibri" panose="020F0502020204030204" pitchFamily="34" charset="0"/>
                <a:ea typeface="Calibri" panose="020F0502020204030204" pitchFamily="34" charset="0"/>
                <a:cs typeface="Times New Roman" panose="02020603050405020304" pitchFamily="18" charset="0"/>
              </a:rPr>
              <a:t>to monitor frogs: </a:t>
            </a:r>
          </a:p>
          <a:p>
            <a:pPr marL="444500" indent="-444500">
              <a:lnSpc>
                <a:spcPct val="107000"/>
              </a:lnSpc>
            </a:pPr>
            <a:r>
              <a:rPr lang="en-AU" dirty="0">
                <a:latin typeface="Calibri" panose="020F0502020204030204" pitchFamily="34" charset="0"/>
                <a:ea typeface="Calibri" panose="020F0502020204030204" pitchFamily="34" charset="0"/>
                <a:cs typeface="Times New Roman" panose="02020603050405020304" pitchFamily="18" charset="0"/>
              </a:rPr>
              <a:t>1 	Frogs have an important role in </a:t>
            </a:r>
            <a:r>
              <a:rPr lang="en-AU" b="1" dirty="0">
                <a:latin typeface="Calibri" panose="020F0502020204030204" pitchFamily="34" charset="0"/>
                <a:ea typeface="Calibri" panose="020F0502020204030204" pitchFamily="34" charset="0"/>
                <a:cs typeface="Times New Roman" panose="02020603050405020304" pitchFamily="18" charset="0"/>
              </a:rPr>
              <a:t>food webs</a:t>
            </a:r>
            <a:r>
              <a:rPr lang="en-AU" dirty="0">
                <a:latin typeface="Calibri" panose="020F0502020204030204" pitchFamily="34" charset="0"/>
                <a:ea typeface="Calibri" panose="020F0502020204030204" pitchFamily="34" charset="0"/>
                <a:cs typeface="Times New Roman" panose="02020603050405020304" pitchFamily="18" charset="0"/>
              </a:rPr>
              <a:t>, as </a:t>
            </a:r>
            <a:r>
              <a:rPr lang="en-AU" b="1" dirty="0">
                <a:latin typeface="Calibri" panose="020F0502020204030204" pitchFamily="34" charset="0"/>
                <a:ea typeface="Calibri" panose="020F0502020204030204" pitchFamily="34" charset="0"/>
                <a:cs typeface="Times New Roman" panose="02020603050405020304" pitchFamily="18" charset="0"/>
              </a:rPr>
              <a:t>predators and prey</a:t>
            </a:r>
            <a:r>
              <a:rPr lang="en-AU" dirty="0">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07000"/>
              </a:lnSpc>
              <a:buFont typeface="Arial" panose="020B0604020202020204" pitchFamily="34" charset="0"/>
              <a:buChar char="•"/>
            </a:pPr>
            <a:r>
              <a:rPr lang="en-AU" b="1" dirty="0">
                <a:latin typeface="Calibri" panose="020F0502020204030204" pitchFamily="34" charset="0"/>
                <a:ea typeface="Calibri" panose="020F0502020204030204" pitchFamily="34" charset="0"/>
                <a:cs typeface="Times New Roman" panose="02020603050405020304" pitchFamily="18" charset="0"/>
              </a:rPr>
              <a:t>Frogs prey </a:t>
            </a:r>
            <a:r>
              <a:rPr lang="en-AU" dirty="0">
                <a:latin typeface="Calibri" panose="020F0502020204030204" pitchFamily="34" charset="0"/>
                <a:ea typeface="Calibri" panose="020F0502020204030204" pitchFamily="34" charset="0"/>
                <a:cs typeface="Times New Roman" panose="02020603050405020304" pitchFamily="18" charset="0"/>
              </a:rPr>
              <a:t>on insects and other invertebrates (animals without a backbone), </a:t>
            </a:r>
          </a:p>
          <a:p>
            <a:pPr marL="742950" lvl="1" indent="-285750">
              <a:lnSpc>
                <a:spcPct val="107000"/>
              </a:lnSpc>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Fish, birds, snakes and other larger animals </a:t>
            </a:r>
            <a:r>
              <a:rPr lang="en-AU" b="1" dirty="0">
                <a:latin typeface="Calibri" panose="020F0502020204030204" pitchFamily="34" charset="0"/>
                <a:ea typeface="Calibri" panose="020F0502020204030204" pitchFamily="34" charset="0"/>
                <a:cs typeface="Times New Roman" panose="02020603050405020304" pitchFamily="18" charset="0"/>
              </a:rPr>
              <a:t>prey on frogs</a:t>
            </a:r>
            <a:r>
              <a:rPr lang="en-AU" dirty="0">
                <a:latin typeface="Calibri" panose="020F0502020204030204" pitchFamily="34" charset="0"/>
                <a:ea typeface="Calibri" panose="020F0502020204030204" pitchFamily="34" charset="0"/>
                <a:cs typeface="Times New Roman" panose="02020603050405020304" pitchFamily="18" charset="0"/>
              </a:rPr>
              <a:t>. </a:t>
            </a:r>
          </a:p>
          <a:p>
            <a:pPr lvl="1">
              <a:lnSpc>
                <a:spcPct val="107000"/>
              </a:lnSpc>
            </a:pPr>
            <a:r>
              <a:rPr lang="en-AU"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buFontTx/>
              <a:buAutoNum type="arabicPlain" startAt="2"/>
            </a:pPr>
            <a:r>
              <a:rPr lang="en-AU" dirty="0">
                <a:latin typeface="Calibri" panose="020F0502020204030204" pitchFamily="34" charset="0"/>
                <a:ea typeface="Calibri" panose="020F0502020204030204" pitchFamily="34" charset="0"/>
                <a:cs typeface="Times New Roman" panose="02020603050405020304" pitchFamily="18" charset="0"/>
              </a:rPr>
              <a:t>Frogs  are great  </a:t>
            </a:r>
            <a:r>
              <a:rPr lang="en-AU" b="1" dirty="0">
                <a:latin typeface="Calibri" panose="020F0502020204030204" pitchFamily="34" charset="0"/>
                <a:ea typeface="Calibri" panose="020F0502020204030204" pitchFamily="34" charset="0"/>
                <a:cs typeface="Times New Roman" panose="02020603050405020304" pitchFamily="18" charset="0"/>
              </a:rPr>
              <a:t>biological indicators of environmental health.</a:t>
            </a:r>
            <a:endParaRPr lang="en-AU"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As frog skin absorbs oxygen from water, they are </a:t>
            </a:r>
            <a:r>
              <a:rPr lang="en-AU" b="1" dirty="0">
                <a:latin typeface="Calibri" panose="020F0502020204030204" pitchFamily="34" charset="0"/>
                <a:ea typeface="Calibri" panose="020F0502020204030204" pitchFamily="34" charset="0"/>
                <a:cs typeface="Times New Roman" panose="02020603050405020304" pitchFamily="18" charset="0"/>
              </a:rPr>
              <a:t>exposed</a:t>
            </a:r>
            <a:r>
              <a:rPr lang="en-AU" dirty="0">
                <a:latin typeface="Calibri" panose="020F0502020204030204" pitchFamily="34" charset="0"/>
                <a:ea typeface="Calibri" panose="020F0502020204030204" pitchFamily="34" charset="0"/>
                <a:cs typeface="Times New Roman" panose="02020603050405020304" pitchFamily="18" charset="0"/>
              </a:rPr>
              <a:t> to what is in the </a:t>
            </a:r>
            <a:r>
              <a:rPr lang="en-AU" b="1" dirty="0">
                <a:latin typeface="Calibri" panose="020F0502020204030204" pitchFamily="34" charset="0"/>
                <a:ea typeface="Calibri" panose="020F0502020204030204" pitchFamily="34" charset="0"/>
                <a:cs typeface="Times New Roman" panose="02020603050405020304" pitchFamily="18" charset="0"/>
              </a:rPr>
              <a:t>water</a:t>
            </a:r>
            <a:r>
              <a:rPr lang="en-AU" dirty="0">
                <a:latin typeface="Calibri" panose="020F0502020204030204" pitchFamily="34" charset="0"/>
                <a:ea typeface="Calibri" panose="020F0502020204030204" pitchFamily="34" charset="0"/>
                <a:cs typeface="Times New Roman" panose="02020603050405020304" pitchFamily="18" charset="0"/>
              </a:rPr>
              <a:t>, especially toxins and water pollution.  </a:t>
            </a:r>
          </a:p>
          <a:p>
            <a:pPr marL="800100" lvl="1" indent="-342900">
              <a:lnSpc>
                <a:spcPct val="107000"/>
              </a:lnSpc>
              <a:buFont typeface="Arial" panose="020B0604020202020204" pitchFamily="34" charset="0"/>
              <a:buChar char="•"/>
            </a:pPr>
            <a:r>
              <a:rPr lang="en-AU" b="1" dirty="0">
                <a:latin typeface="Calibri" panose="020F0502020204030204" pitchFamily="34" charset="0"/>
                <a:ea typeface="Calibri" panose="020F0502020204030204" pitchFamily="34" charset="0"/>
                <a:cs typeface="Times New Roman" panose="02020603050405020304" pitchFamily="18" charset="0"/>
              </a:rPr>
              <a:t>Frog numbers </a:t>
            </a:r>
            <a:r>
              <a:rPr lang="en-AU" dirty="0">
                <a:latin typeface="Calibri" panose="020F0502020204030204" pitchFamily="34" charset="0"/>
                <a:ea typeface="Calibri" panose="020F0502020204030204" pitchFamily="34" charset="0"/>
                <a:cs typeface="Times New Roman" panose="02020603050405020304" pitchFamily="18" charset="0"/>
              </a:rPr>
              <a:t>decline with poorer water quality.</a:t>
            </a:r>
          </a:p>
          <a:p>
            <a:pPr marL="800100" lvl="1" indent="-342900">
              <a:lnSpc>
                <a:spcPct val="107000"/>
              </a:lnSpc>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Monitoring frog numbers </a:t>
            </a:r>
            <a:r>
              <a:rPr lang="en-AU" b="1" dirty="0">
                <a:latin typeface="Calibri" panose="020F0502020204030204" pitchFamily="34" charset="0"/>
                <a:ea typeface="Calibri" panose="020F0502020204030204" pitchFamily="34" charset="0"/>
                <a:cs typeface="Times New Roman" panose="02020603050405020304" pitchFamily="18" charset="0"/>
              </a:rPr>
              <a:t>reflects the health of the water </a:t>
            </a:r>
            <a:r>
              <a:rPr lang="en-AU" dirty="0">
                <a:latin typeface="Calibri" panose="020F0502020204030204" pitchFamily="34" charset="0"/>
                <a:ea typeface="Calibri" panose="020F0502020204030204" pitchFamily="34" charset="0"/>
                <a:cs typeface="Times New Roman" panose="02020603050405020304" pitchFamily="18" charset="0"/>
              </a:rPr>
              <a:t>(which can also be monitored)</a:t>
            </a:r>
            <a:r>
              <a:rPr lang="en-AU" b="1" dirty="0">
                <a:latin typeface="Calibri" panose="020F0502020204030204" pitchFamily="34" charset="0"/>
                <a:ea typeface="Calibri" panose="020F0502020204030204" pitchFamily="34" charset="0"/>
                <a:cs typeface="Times New Roman" panose="02020603050405020304" pitchFamily="18" charset="0"/>
              </a:rPr>
              <a:t>.</a:t>
            </a:r>
          </a:p>
          <a:p>
            <a:pPr marL="800100" lvl="1" indent="-342900">
              <a:lnSpc>
                <a:spcPct val="107000"/>
              </a:lnSpc>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Changes in frogs reflect changes in environmental health. </a:t>
            </a:r>
          </a:p>
          <a:p>
            <a:pPr lvl="1">
              <a:lnSpc>
                <a:spcPct val="107000"/>
              </a:lnSpc>
            </a:pPr>
            <a:r>
              <a:rPr lang="en-AU" dirty="0">
                <a:latin typeface="Calibri" panose="020F0502020204030204" pitchFamily="34" charset="0"/>
                <a:ea typeface="Calibri" panose="020F0502020204030204" pitchFamily="34" charset="0"/>
                <a:cs typeface="Times New Roman" panose="02020603050405020304" pitchFamily="18" charset="0"/>
              </a:rPr>
              <a:t> </a:t>
            </a:r>
          </a:p>
          <a:p>
            <a:pPr marL="360363" lvl="1" indent="-360363">
              <a:lnSpc>
                <a:spcPct val="107000"/>
              </a:lnSpc>
              <a:buFont typeface="+mj-lt"/>
              <a:buAutoNum type="arabicPeriod" startAt="3"/>
            </a:pPr>
            <a:r>
              <a:rPr lang="en-AU" dirty="0">
                <a:latin typeface="Calibri" panose="020F0502020204030204" pitchFamily="34" charset="0"/>
                <a:ea typeface="Calibri" panose="020F0502020204030204" pitchFamily="34" charset="0"/>
                <a:cs typeface="Times New Roman" panose="02020603050405020304" pitchFamily="18" charset="0"/>
              </a:rPr>
              <a:t>Because frogs are </a:t>
            </a:r>
            <a:r>
              <a:rPr lang="en-AU" b="1" dirty="0">
                <a:latin typeface="Calibri" panose="020F0502020204030204" pitchFamily="34" charset="0"/>
                <a:ea typeface="Calibri" panose="020F0502020204030204" pitchFamily="34" charset="0"/>
                <a:cs typeface="Times New Roman" panose="02020603050405020304" pitchFamily="18" charset="0"/>
              </a:rPr>
              <a:t>monitored</a:t>
            </a:r>
            <a:r>
              <a:rPr lang="en-AU" dirty="0">
                <a:latin typeface="Calibri" panose="020F0502020204030204" pitchFamily="34" charset="0"/>
                <a:ea typeface="Calibri" panose="020F0502020204030204" pitchFamily="34" charset="0"/>
                <a:cs typeface="Times New Roman" panose="02020603050405020304" pitchFamily="18" charset="0"/>
              </a:rPr>
              <a:t> by their </a:t>
            </a:r>
            <a:r>
              <a:rPr lang="en-AU" b="1" dirty="0">
                <a:latin typeface="Calibri" panose="020F0502020204030204" pitchFamily="34" charset="0"/>
                <a:ea typeface="Calibri" panose="020F0502020204030204" pitchFamily="34" charset="0"/>
                <a:cs typeface="Times New Roman" panose="02020603050405020304" pitchFamily="18" charset="0"/>
              </a:rPr>
              <a:t>calls</a:t>
            </a:r>
            <a:r>
              <a:rPr lang="en-AU" dirty="0">
                <a:latin typeface="Calibri" panose="020F0502020204030204" pitchFamily="34" charset="0"/>
                <a:ea typeface="Calibri" panose="020F0502020204030204" pitchFamily="34" charset="0"/>
                <a:cs typeface="Times New Roman" panose="02020603050405020304" pitchFamily="18" charset="0"/>
              </a:rPr>
              <a:t>,  our attention to, and </a:t>
            </a:r>
          </a:p>
          <a:p>
            <a:pPr marL="360363" lvl="1">
              <a:lnSpc>
                <a:spcPct val="107000"/>
              </a:lnSpc>
            </a:pPr>
            <a:r>
              <a:rPr lang="en-AU" dirty="0">
                <a:latin typeface="Calibri" panose="020F0502020204030204" pitchFamily="34" charset="0"/>
                <a:ea typeface="Calibri" panose="020F0502020204030204" pitchFamily="34" charset="0"/>
                <a:cs typeface="Times New Roman" panose="02020603050405020304" pitchFamily="18" charset="0"/>
              </a:rPr>
              <a:t>appreciation of, the </a:t>
            </a:r>
            <a:r>
              <a:rPr lang="en-AU" b="1" dirty="0">
                <a:latin typeface="Calibri" panose="020F0502020204030204" pitchFamily="34" charset="0"/>
                <a:ea typeface="Calibri" panose="020F0502020204030204" pitchFamily="34" charset="0"/>
                <a:cs typeface="Times New Roman" panose="02020603050405020304" pitchFamily="18" charset="0"/>
              </a:rPr>
              <a:t>complexities of Nature </a:t>
            </a:r>
            <a:r>
              <a:rPr lang="en-AU" dirty="0">
                <a:latin typeface="Calibri" panose="020F0502020204030204" pitchFamily="34" charset="0"/>
                <a:ea typeface="Calibri" panose="020F0502020204030204" pitchFamily="34" charset="0"/>
                <a:cs typeface="Times New Roman" panose="02020603050405020304" pitchFamily="18" charset="0"/>
              </a:rPr>
              <a:t>and an</a:t>
            </a:r>
            <a:r>
              <a:rPr lang="en-AU" b="1" dirty="0">
                <a:latin typeface="Calibri" panose="020F0502020204030204" pitchFamily="34" charset="0"/>
                <a:ea typeface="Calibri" panose="020F0502020204030204" pitchFamily="34" charset="0"/>
                <a:cs typeface="Times New Roman" panose="02020603050405020304" pitchFamily="18" charset="0"/>
              </a:rPr>
              <a:t> environment </a:t>
            </a:r>
            <a:r>
              <a:rPr lang="en-AU" dirty="0">
                <a:latin typeface="Calibri" panose="020F0502020204030204" pitchFamily="34" charset="0"/>
                <a:ea typeface="Calibri" panose="020F0502020204030204" pitchFamily="34" charset="0"/>
                <a:cs typeface="Times New Roman" panose="02020603050405020304" pitchFamily="18" charset="0"/>
              </a:rPr>
              <a:t>are </a:t>
            </a:r>
          </a:p>
          <a:p>
            <a:pPr marL="360363" lvl="1">
              <a:lnSpc>
                <a:spcPct val="107000"/>
              </a:lnSpc>
            </a:pPr>
            <a:r>
              <a:rPr lang="en-AU" dirty="0">
                <a:latin typeface="Calibri" panose="020F0502020204030204" pitchFamily="34" charset="0"/>
                <a:ea typeface="Calibri" panose="020F0502020204030204" pitchFamily="34" charset="0"/>
                <a:cs typeface="Times New Roman" panose="02020603050405020304" pitchFamily="18" charset="0"/>
              </a:rPr>
              <a:t>widened by this.  For example, noticing that a </a:t>
            </a:r>
            <a:r>
              <a:rPr lang="en-AU" dirty="0" err="1">
                <a:latin typeface="Calibri" panose="020F0502020204030204" pitchFamily="34" charset="0"/>
                <a:ea typeface="Calibri" panose="020F0502020204030204" pitchFamily="34" charset="0"/>
                <a:cs typeface="Times New Roman" panose="02020603050405020304" pitchFamily="18" charset="0"/>
              </a:rPr>
              <a:t>Pobblebonk</a:t>
            </a:r>
            <a:r>
              <a:rPr lang="en-AU" dirty="0">
                <a:latin typeface="Calibri" panose="020F0502020204030204" pitchFamily="34" charset="0"/>
                <a:ea typeface="Calibri" panose="020F0502020204030204" pitchFamily="34" charset="0"/>
                <a:cs typeface="Times New Roman" panose="02020603050405020304" pitchFamily="18" charset="0"/>
              </a:rPr>
              <a:t>/Eastern Banjo </a:t>
            </a:r>
          </a:p>
          <a:p>
            <a:pPr marL="360363" lvl="1">
              <a:lnSpc>
                <a:spcPct val="107000"/>
              </a:lnSpc>
            </a:pPr>
            <a:r>
              <a:rPr lang="en-AU" dirty="0">
                <a:latin typeface="Calibri" panose="020F0502020204030204" pitchFamily="34" charset="0"/>
                <a:ea typeface="Calibri" panose="020F0502020204030204" pitchFamily="34" charset="0"/>
                <a:cs typeface="Times New Roman" panose="02020603050405020304" pitchFamily="18" charset="0"/>
              </a:rPr>
              <a:t>Frog (photo right),  only calls after rain, but would be present at other times.     </a:t>
            </a:r>
          </a:p>
        </p:txBody>
      </p:sp>
      <p:sp>
        <p:nvSpPr>
          <p:cNvPr id="5" name="Footer Placeholder 4"/>
          <p:cNvSpPr>
            <a:spLocks noGrp="1"/>
          </p:cNvSpPr>
          <p:nvPr>
            <p:ph type="ftr" sz="quarter" idx="11"/>
          </p:nvPr>
        </p:nvSpPr>
        <p:spPr>
          <a:xfrm>
            <a:off x="505331" y="6465832"/>
            <a:ext cx="5502437" cy="365125"/>
          </a:xfrm>
        </p:spPr>
        <p:txBody>
          <a:bodyPr/>
          <a:lstStyle/>
          <a:p>
            <a:r>
              <a:rPr lang="en-AU" dirty="0"/>
              <a:t>Frogs of the Wimmera, (cc) B. Bant 'Project Platypus' &amp; J. Clark, enviroed4all(R), 2020</a:t>
            </a:r>
            <a:endParaRPr lang="en-US" dirty="0"/>
          </a:p>
        </p:txBody>
      </p:sp>
      <p:sp>
        <p:nvSpPr>
          <p:cNvPr id="7" name="Slide Number Placeholder 6"/>
          <p:cNvSpPr>
            <a:spLocks noGrp="1"/>
          </p:cNvSpPr>
          <p:nvPr>
            <p:ph type="sldNum" sz="quarter" idx="12"/>
          </p:nvPr>
        </p:nvSpPr>
        <p:spPr>
          <a:xfrm>
            <a:off x="6019800" y="6418335"/>
            <a:ext cx="2133600" cy="365125"/>
          </a:xfrm>
        </p:spPr>
        <p:txBody>
          <a:bodyPr/>
          <a:lstStyle/>
          <a:p>
            <a:fld id="{B6F15528-21DE-4FAA-801E-634DDDAF4B2B}" type="slidenum">
              <a:rPr lang="en-US" smtClean="0"/>
              <a:pPr/>
              <a:t>22</a:t>
            </a:fld>
            <a:endParaRPr lang="en-US" dirty="0"/>
          </a:p>
        </p:txBody>
      </p:sp>
      <p:pic>
        <p:nvPicPr>
          <p:cNvPr id="10" name="Picture 9" descr="G:\2020\River Detectives\for pds\frogs\July2011P1080371 burrowing fro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05" y="55476"/>
            <a:ext cx="990600" cy="8678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2020\River Detectives\for pds\frogs\Limnodynastes_dumerili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623"/>
          <a:stretch/>
        </p:blipFill>
        <p:spPr bwMode="auto">
          <a:xfrm flipH="1">
            <a:off x="7162800" y="4419600"/>
            <a:ext cx="1882538" cy="12405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22705" y="6203238"/>
            <a:ext cx="8547101" cy="246221"/>
          </a:xfrm>
          <a:prstGeom prst="rect">
            <a:avLst/>
          </a:prstGeom>
        </p:spPr>
        <p:txBody>
          <a:bodyPr wrap="square">
            <a:spAutoFit/>
          </a:bodyPr>
          <a:lstStyle/>
          <a:p>
            <a:r>
              <a:rPr lang="en-AU" sz="1000" dirty="0"/>
              <a:t>(</a:t>
            </a:r>
            <a:r>
              <a:rPr lang="en-AU" sz="1000" dirty="0" err="1"/>
              <a:t>Pobblebonk</a:t>
            </a:r>
            <a:r>
              <a:rPr lang="en-AU" sz="1000" dirty="0"/>
              <a:t> photo by Matt </a:t>
            </a:r>
            <a:r>
              <a:rPr lang="en-AU" sz="1000" dirty="0" err="1"/>
              <a:t>Lancy</a:t>
            </a:r>
            <a:r>
              <a:rPr lang="en-AU" sz="1000" dirty="0"/>
              <a:t> at </a:t>
            </a:r>
            <a:r>
              <a:rPr lang="en-AU" sz="1000" dirty="0">
                <a:hlinkClick r:id="rId5"/>
              </a:rPr>
              <a:t>https://wildambienceassets.s3.amazonaws.com/wp-content/uploads/2017/09/19165504/Limnodynastes_dumerili1.jpg</a:t>
            </a:r>
            <a:r>
              <a:rPr lang="en-AU" sz="1000" dirty="0"/>
              <a:t> ) </a:t>
            </a:r>
          </a:p>
        </p:txBody>
      </p:sp>
    </p:spTree>
    <p:extLst>
      <p:ext uri="{BB962C8B-B14F-4D97-AF65-F5344CB8AC3E}">
        <p14:creationId xmlns:p14="http://schemas.microsoft.com/office/powerpoint/2010/main" val="2293237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18937" y="271536"/>
            <a:ext cx="8001000" cy="639762"/>
          </a:xfrm>
        </p:spPr>
        <p:txBody>
          <a:bodyPr>
            <a:noAutofit/>
          </a:bodyPr>
          <a:lstStyle/>
          <a:p>
            <a:r>
              <a:rPr lang="en-AU" altLang="fr-FR" sz="4000" b="1" dirty="0">
                <a:solidFill>
                  <a:srgbClr val="0070C0"/>
                </a:solidFill>
              </a:rPr>
              <a:t>4.2 How to monitor frogs</a:t>
            </a:r>
          </a:p>
        </p:txBody>
      </p:sp>
      <p:pic>
        <p:nvPicPr>
          <p:cNvPr id="5" name="Picture 2" descr="G:\2019\River detectives\image00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04800" y="1066799"/>
            <a:ext cx="5181600" cy="5356225"/>
          </a:xfrm>
        </p:spPr>
        <p:txBody>
          <a:bodyPr>
            <a:noAutofit/>
          </a:bodyPr>
          <a:lstStyle/>
          <a:p>
            <a:pPr marL="0" indent="0">
              <a:buNone/>
            </a:pPr>
            <a:r>
              <a:rPr lang="en-AU" sz="1800" dirty="0"/>
              <a:t>Frogs are mainly </a:t>
            </a:r>
            <a:r>
              <a:rPr lang="en-AU" sz="1800" b="1" dirty="0"/>
              <a:t>monitored</a:t>
            </a:r>
            <a:r>
              <a:rPr lang="en-AU" sz="1800" dirty="0"/>
              <a:t> by their distinctive</a:t>
            </a:r>
            <a:r>
              <a:rPr lang="en-AU" sz="1800" b="1" dirty="0"/>
              <a:t> calls </a:t>
            </a:r>
            <a:r>
              <a:rPr lang="en-AU" sz="1800" dirty="0"/>
              <a:t>by: </a:t>
            </a:r>
          </a:p>
          <a:p>
            <a:pPr>
              <a:spcBef>
                <a:spcPts val="0"/>
              </a:spcBef>
            </a:pPr>
            <a:r>
              <a:rPr lang="en-AU" sz="1800" b="1" dirty="0"/>
              <a:t>listening</a:t>
            </a:r>
            <a:r>
              <a:rPr lang="en-AU" sz="1800" dirty="0"/>
              <a:t> for frog calls, especially at dusk or night time, when they are more vocal ( but some do call during the daylight).</a:t>
            </a:r>
          </a:p>
          <a:p>
            <a:pPr lvl="1">
              <a:spcBef>
                <a:spcPts val="0"/>
              </a:spcBef>
            </a:pPr>
            <a:r>
              <a:rPr lang="en-AU" sz="1800" dirty="0"/>
              <a:t>These can be</a:t>
            </a:r>
            <a:r>
              <a:rPr lang="en-AU" sz="1800" b="1" dirty="0"/>
              <a:t> recorded </a:t>
            </a:r>
            <a:r>
              <a:rPr lang="en-AU" sz="1800" dirty="0"/>
              <a:t>on a </a:t>
            </a:r>
            <a:r>
              <a:rPr lang="en-AU" sz="1800" b="1" dirty="0"/>
              <a:t>mobile phone</a:t>
            </a:r>
            <a:r>
              <a:rPr lang="en-AU" sz="1800" dirty="0"/>
              <a:t>.</a:t>
            </a:r>
          </a:p>
          <a:p>
            <a:pPr>
              <a:spcBef>
                <a:spcPts val="0"/>
              </a:spcBef>
            </a:pPr>
            <a:endParaRPr lang="en-AU" sz="1800" dirty="0"/>
          </a:p>
          <a:p>
            <a:pPr>
              <a:spcBef>
                <a:spcPts val="0"/>
              </a:spcBef>
            </a:pPr>
            <a:r>
              <a:rPr lang="en-AU" sz="1800" dirty="0"/>
              <a:t>knowing the </a:t>
            </a:r>
            <a:r>
              <a:rPr lang="en-AU" sz="1800" b="1" dirty="0"/>
              <a:t>calling season </a:t>
            </a:r>
            <a:r>
              <a:rPr lang="en-AU" sz="1800" dirty="0"/>
              <a:t>for frog species, (so as to limit those that one might identify wrongly). These can be found  in frog identification guides. </a:t>
            </a:r>
          </a:p>
          <a:p>
            <a:pPr lvl="1">
              <a:spcBef>
                <a:spcPts val="0"/>
              </a:spcBef>
            </a:pPr>
            <a:endParaRPr lang="en-AU" sz="1800" dirty="0"/>
          </a:p>
          <a:p>
            <a:pPr>
              <a:spcBef>
                <a:spcPts val="0"/>
              </a:spcBef>
            </a:pPr>
            <a:r>
              <a:rPr lang="en-AU" sz="1800" dirty="0"/>
              <a:t>returning to the same </a:t>
            </a:r>
            <a:r>
              <a:rPr lang="en-AU" sz="1800" b="1" dirty="0"/>
              <a:t>monitoring site repeatedly</a:t>
            </a:r>
            <a:r>
              <a:rPr lang="en-AU" sz="1800" dirty="0"/>
              <a:t>, so that changes in frog populations and their habitats can be discovered over time. </a:t>
            </a:r>
          </a:p>
          <a:p>
            <a:pPr marL="1046163" lvl="1">
              <a:spcBef>
                <a:spcPts val="0"/>
              </a:spcBef>
            </a:pPr>
            <a:endParaRPr lang="en-AU" sz="1800" dirty="0"/>
          </a:p>
          <a:p>
            <a:pPr marL="360363" indent="-360363">
              <a:spcBef>
                <a:spcPts val="0"/>
              </a:spcBef>
            </a:pPr>
            <a:r>
              <a:rPr lang="en-AU" sz="1800" b="1" dirty="0"/>
              <a:t>monitoring other aspects </a:t>
            </a:r>
            <a:r>
              <a:rPr lang="en-AU" sz="1800" dirty="0"/>
              <a:t>of those environments, so that there is data on any other water quality or habitat change in that frog habitat, e.g. through River Detectives. </a:t>
            </a:r>
          </a:p>
        </p:txBody>
      </p:sp>
      <p:sp>
        <p:nvSpPr>
          <p:cNvPr id="3" name="Footer Placeholder 2"/>
          <p:cNvSpPr>
            <a:spLocks noGrp="1"/>
          </p:cNvSpPr>
          <p:nvPr>
            <p:ph type="ftr" sz="quarter" idx="11"/>
          </p:nvPr>
        </p:nvSpPr>
        <p:spPr>
          <a:xfrm>
            <a:off x="481263" y="6356350"/>
            <a:ext cx="5538537" cy="365125"/>
          </a:xfrm>
        </p:spPr>
        <p:txBody>
          <a:bodyPr/>
          <a:lstStyle/>
          <a:p>
            <a:r>
              <a:rPr lang="en-AU" dirty="0"/>
              <a:t>Frogs of the Wimmera, (cc) B. Bant 'Project Platypus' &amp; J. Clark, enviroed4all(R), 2020</a:t>
            </a:r>
            <a:endParaRPr lang="en-US" dirty="0"/>
          </a:p>
        </p:txBody>
      </p:sp>
      <p:sp>
        <p:nvSpPr>
          <p:cNvPr id="4" name="Slide Number Placeholder 3"/>
          <p:cNvSpPr>
            <a:spLocks noGrp="1"/>
          </p:cNvSpPr>
          <p:nvPr>
            <p:ph type="sldNum" sz="quarter" idx="12"/>
          </p:nvPr>
        </p:nvSpPr>
        <p:spPr>
          <a:xfrm>
            <a:off x="6137031" y="6418335"/>
            <a:ext cx="2133600" cy="365125"/>
          </a:xfrm>
        </p:spPr>
        <p:txBody>
          <a:bodyPr/>
          <a:lstStyle/>
          <a:p>
            <a:fld id="{B6F15528-21DE-4FAA-801E-634DDDAF4B2B}" type="slidenum">
              <a:rPr lang="en-US" smtClean="0"/>
              <a:pPr/>
              <a:t>23</a:t>
            </a:fld>
            <a:endParaRPr lang="en-US"/>
          </a:p>
        </p:txBody>
      </p:sp>
      <p:pic>
        <p:nvPicPr>
          <p:cNvPr id="7" name="Picture 6" descr="G:\2020\River Detectives\for pds\frogs\July2011P1080371 burrowing fro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05" y="55476"/>
            <a:ext cx="990600" cy="8678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2020\River Detectives\for pds\frogs\NOv201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589"/>
          <a:stretch/>
        </p:blipFill>
        <p:spPr bwMode="auto">
          <a:xfrm>
            <a:off x="5795382" y="1143000"/>
            <a:ext cx="2876176" cy="21415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783350" y="3311885"/>
            <a:ext cx="2971800" cy="3139321"/>
          </a:xfrm>
          <a:prstGeom prst="rect">
            <a:avLst/>
          </a:prstGeom>
        </p:spPr>
        <p:txBody>
          <a:bodyPr wrap="square">
            <a:spAutoFit/>
          </a:bodyPr>
          <a:lstStyle/>
          <a:p>
            <a:r>
              <a:rPr lang="en-AU" dirty="0"/>
              <a:t>What frog is here? </a:t>
            </a:r>
          </a:p>
          <a:p>
            <a:r>
              <a:rPr lang="en-AU" dirty="0"/>
              <a:t>You don’t have to see a frog to monitor/identify it with </a:t>
            </a:r>
            <a:r>
              <a:rPr lang="en-AU" i="1" dirty="0"/>
              <a:t>Museum Australia’s </a:t>
            </a:r>
            <a:r>
              <a:rPr lang="en-AU" b="1" i="1" dirty="0" err="1"/>
              <a:t>FrogID</a:t>
            </a:r>
            <a:r>
              <a:rPr lang="en-AU" i="1" dirty="0"/>
              <a:t> </a:t>
            </a:r>
            <a:r>
              <a:rPr lang="en-AU" dirty="0"/>
              <a:t>app.  If you can hear the frog, you can make a recording on your mobile phone.  That can be linked to the </a:t>
            </a:r>
            <a:r>
              <a:rPr lang="en-AU" i="1" dirty="0" err="1"/>
              <a:t>FrogID</a:t>
            </a:r>
            <a:r>
              <a:rPr lang="en-AU" i="1" dirty="0"/>
              <a:t> </a:t>
            </a:r>
            <a:r>
              <a:rPr lang="en-AU" dirty="0"/>
              <a:t>app which will match the sound and give the identification. </a:t>
            </a:r>
          </a:p>
          <a:p>
            <a:r>
              <a:rPr lang="en-AU" dirty="0"/>
              <a:t>… See the next section.</a:t>
            </a:r>
            <a:endParaRPr lang="fr-FR" dirty="0"/>
          </a:p>
        </p:txBody>
      </p:sp>
    </p:spTree>
    <p:extLst>
      <p:ext uri="{BB962C8B-B14F-4D97-AF65-F5344CB8AC3E}">
        <p14:creationId xmlns:p14="http://schemas.microsoft.com/office/powerpoint/2010/main" val="2013800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56370" y="55476"/>
            <a:ext cx="8001000" cy="639762"/>
          </a:xfrm>
        </p:spPr>
        <p:txBody>
          <a:bodyPr>
            <a:noAutofit/>
          </a:bodyPr>
          <a:lstStyle/>
          <a:p>
            <a:r>
              <a:rPr lang="en-AU" altLang="fr-FR" sz="4000" b="1" dirty="0">
                <a:solidFill>
                  <a:srgbClr val="0070C0"/>
                </a:solidFill>
              </a:rPr>
              <a:t>4.3 Monitoring with the </a:t>
            </a:r>
            <a:r>
              <a:rPr lang="en-AU" altLang="fr-FR" sz="4000" b="1" i="1" dirty="0" err="1">
                <a:solidFill>
                  <a:srgbClr val="0070C0"/>
                </a:solidFill>
              </a:rPr>
              <a:t>FrogID</a:t>
            </a:r>
            <a:r>
              <a:rPr lang="en-AU" altLang="fr-FR" sz="4000" b="1" dirty="0">
                <a:solidFill>
                  <a:srgbClr val="0070C0"/>
                </a:solidFill>
              </a:rPr>
              <a:t> app</a:t>
            </a:r>
          </a:p>
        </p:txBody>
      </p:sp>
      <p:pic>
        <p:nvPicPr>
          <p:cNvPr id="5" name="Picture 2" descr="G:\2019\River detectives\image00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2137" y="923330"/>
            <a:ext cx="7467601" cy="1981200"/>
          </a:xfrm>
        </p:spPr>
        <p:txBody>
          <a:bodyPr>
            <a:noAutofit/>
          </a:bodyPr>
          <a:lstStyle/>
          <a:p>
            <a:pPr marL="0" indent="0">
              <a:buNone/>
            </a:pPr>
            <a:r>
              <a:rPr lang="en-AU" sz="1800" b="1" dirty="0"/>
              <a:t>“</a:t>
            </a:r>
            <a:r>
              <a:rPr lang="en-AU" sz="1800" b="1" dirty="0" err="1"/>
              <a:t>FrogID</a:t>
            </a:r>
            <a:r>
              <a:rPr lang="en-AU" sz="1800" b="1" dirty="0"/>
              <a:t>” </a:t>
            </a:r>
            <a:r>
              <a:rPr lang="en-AU" sz="1800" dirty="0"/>
              <a:t>is a </a:t>
            </a:r>
            <a:r>
              <a:rPr lang="en-AU" sz="1800" i="1" dirty="0"/>
              <a:t>Museum Australia </a:t>
            </a:r>
            <a:r>
              <a:rPr lang="en-AU" sz="1800" dirty="0"/>
              <a:t>app at </a:t>
            </a:r>
            <a:r>
              <a:rPr lang="fr-FR" sz="1800" dirty="0">
                <a:hlinkClick r:id="rId4"/>
              </a:rPr>
              <a:t>https://www.frogid.net.au/</a:t>
            </a:r>
            <a:r>
              <a:rPr lang="fr-FR" sz="1800" dirty="0"/>
              <a:t> </a:t>
            </a:r>
            <a:r>
              <a:rPr lang="en-AU" sz="1800" dirty="0"/>
              <a:t>.  </a:t>
            </a:r>
          </a:p>
          <a:p>
            <a:r>
              <a:rPr lang="en-AU" sz="1800" dirty="0"/>
              <a:t>It enables the </a:t>
            </a:r>
            <a:r>
              <a:rPr lang="en-AU" sz="1800" b="1" dirty="0"/>
              <a:t>identification </a:t>
            </a:r>
            <a:r>
              <a:rPr lang="en-AU" sz="1800" dirty="0"/>
              <a:t>of a frog species from the recording that has been made on a </a:t>
            </a:r>
            <a:r>
              <a:rPr lang="en-AU" sz="1800" b="1" dirty="0"/>
              <a:t>mobile phone</a:t>
            </a:r>
            <a:r>
              <a:rPr lang="en-AU" sz="1800" dirty="0"/>
              <a:t>.  </a:t>
            </a:r>
          </a:p>
          <a:p>
            <a:r>
              <a:rPr lang="en-AU" sz="1800" dirty="0"/>
              <a:t>Once the identification is made, it is added to the validated records of frog </a:t>
            </a:r>
            <a:r>
              <a:rPr lang="en-AU" sz="1800" b="1" dirty="0"/>
              <a:t>species, numbers and locations.</a:t>
            </a:r>
          </a:p>
          <a:p>
            <a:r>
              <a:rPr lang="en-AU" sz="1800" dirty="0"/>
              <a:t>This data can also be used to </a:t>
            </a:r>
            <a:r>
              <a:rPr lang="en-AU" sz="1800" b="1" dirty="0"/>
              <a:t>research frogs </a:t>
            </a:r>
            <a:r>
              <a:rPr lang="en-AU" sz="1800" dirty="0"/>
              <a:t>at </a:t>
            </a:r>
            <a:r>
              <a:rPr lang="fr-FR" sz="1400" dirty="0">
                <a:hlinkClick r:id="rId5"/>
              </a:rPr>
              <a:t>https://portal.frogid.net.au/explore</a:t>
            </a:r>
            <a:r>
              <a:rPr lang="fr-FR" sz="1400" dirty="0"/>
              <a:t> </a:t>
            </a:r>
          </a:p>
        </p:txBody>
      </p:sp>
      <p:pic>
        <p:nvPicPr>
          <p:cNvPr id="3074" name="Picture 2" descr="http://res.cloudinary.com/beaconmaker/image/upload/c_scale,q_74,w_1100/v1510024824/afeature_phone_o4xapa.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299" t="4057" r="10109" b="8114"/>
          <a:stretch/>
        </p:blipFill>
        <p:spPr bwMode="auto">
          <a:xfrm>
            <a:off x="7473352" y="649705"/>
            <a:ext cx="1670648" cy="194109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a:xfrm>
            <a:off x="457200" y="6356350"/>
            <a:ext cx="5562600" cy="365125"/>
          </a:xfrm>
        </p:spPr>
        <p:txBody>
          <a:bodyPr/>
          <a:lstStyle/>
          <a:p>
            <a:r>
              <a:rPr lang="en-AU" dirty="0"/>
              <a:t>Frogs of the Wimmera, (cc) B. Bant 'Project Platypus' &amp; J. Clark, enviroed4all(R), 2020</a:t>
            </a:r>
            <a:endParaRPr lang="en-US" dirty="0"/>
          </a:p>
        </p:txBody>
      </p:sp>
      <p:sp>
        <p:nvSpPr>
          <p:cNvPr id="4" name="Slide Number Placeholder 3"/>
          <p:cNvSpPr>
            <a:spLocks noGrp="1"/>
          </p:cNvSpPr>
          <p:nvPr>
            <p:ph type="sldNum" sz="quarter" idx="12"/>
          </p:nvPr>
        </p:nvSpPr>
        <p:spPr>
          <a:xfrm>
            <a:off x="6019800" y="6418335"/>
            <a:ext cx="2133600" cy="365125"/>
          </a:xfrm>
        </p:spPr>
        <p:txBody>
          <a:bodyPr/>
          <a:lstStyle/>
          <a:p>
            <a:fld id="{B6F15528-21DE-4FAA-801E-634DDDAF4B2B}" type="slidenum">
              <a:rPr lang="en-US" smtClean="0"/>
              <a:pPr/>
              <a:t>24</a:t>
            </a:fld>
            <a:endParaRPr lang="en-US" dirty="0"/>
          </a:p>
        </p:txBody>
      </p:sp>
      <p:pic>
        <p:nvPicPr>
          <p:cNvPr id="8" name="Picture 7" descr="G:\2020\River Detectives\for pds\frogs\July2011P1080371 burrowing fro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105" y="55476"/>
            <a:ext cx="990600" cy="86785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p:cNvSpPr txBox="1">
            <a:spLocks/>
          </p:cNvSpPr>
          <p:nvPr/>
        </p:nvSpPr>
        <p:spPr>
          <a:xfrm>
            <a:off x="246862" y="2857550"/>
            <a:ext cx="8686800" cy="3555242"/>
          </a:xfrm>
          <a:prstGeom prst="rect">
            <a:avLst/>
          </a:prstGeom>
          <a:ln w="12700">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1800" i="1" dirty="0">
                <a:solidFill>
                  <a:srgbClr val="0070C0"/>
                </a:solidFill>
              </a:rPr>
              <a:t>Follow this example </a:t>
            </a:r>
            <a:r>
              <a:rPr lang="en-AU" sz="1800" dirty="0"/>
              <a:t>using the </a:t>
            </a:r>
            <a:r>
              <a:rPr lang="en-AU" sz="1800" b="1" dirty="0"/>
              <a:t>Painted Frog </a:t>
            </a:r>
            <a:r>
              <a:rPr lang="en-AU" sz="1800" dirty="0"/>
              <a:t>(photo right)</a:t>
            </a:r>
          </a:p>
          <a:p>
            <a:r>
              <a:rPr lang="en-AU" sz="1800" dirty="0"/>
              <a:t>Go to </a:t>
            </a:r>
            <a:r>
              <a:rPr lang="en-AU" sz="1800" b="1" dirty="0"/>
              <a:t> </a:t>
            </a:r>
            <a:r>
              <a:rPr lang="fr-FR" sz="1800" dirty="0">
                <a:hlinkClick r:id="rId5"/>
              </a:rPr>
              <a:t>https://portal.frogid.net.au/explore</a:t>
            </a:r>
            <a:r>
              <a:rPr lang="fr-FR" sz="1800" dirty="0"/>
              <a:t> .</a:t>
            </a:r>
          </a:p>
          <a:p>
            <a:r>
              <a:rPr lang="fr-FR" sz="1800" dirty="0"/>
              <a:t>Enter ‘</a:t>
            </a:r>
            <a:r>
              <a:rPr lang="fr-FR" sz="1800" dirty="0" err="1"/>
              <a:t>Painted</a:t>
            </a:r>
            <a:r>
              <a:rPr lang="fr-FR" sz="1800" dirty="0"/>
              <a:t> </a:t>
            </a:r>
            <a:r>
              <a:rPr lang="fr-FR" sz="1800" dirty="0" err="1"/>
              <a:t>Frog</a:t>
            </a:r>
            <a:r>
              <a:rPr lang="fr-FR" sz="1800" dirty="0"/>
              <a:t>’ in the ‘</a:t>
            </a:r>
            <a:r>
              <a:rPr lang="fr-FR" sz="1800" b="1" dirty="0" err="1"/>
              <a:t>search</a:t>
            </a:r>
            <a:r>
              <a:rPr lang="fr-FR" sz="1800" b="1" dirty="0"/>
              <a:t> for </a:t>
            </a:r>
            <a:r>
              <a:rPr lang="fr-FR" sz="1800" b="1" dirty="0" err="1"/>
              <a:t>species</a:t>
            </a:r>
            <a:r>
              <a:rPr lang="fr-FR" sz="1800" dirty="0"/>
              <a:t>’ box. </a:t>
            </a:r>
          </a:p>
          <a:p>
            <a:r>
              <a:rPr lang="fr-FR" sz="1800" dirty="0"/>
              <a:t>The </a:t>
            </a:r>
            <a:r>
              <a:rPr lang="fr-FR" sz="1800" dirty="0" err="1"/>
              <a:t>name</a:t>
            </a:r>
            <a:r>
              <a:rPr lang="fr-FR" sz="1800" dirty="0"/>
              <a:t> </a:t>
            </a:r>
            <a:r>
              <a:rPr lang="fr-FR" sz="1800" dirty="0" err="1"/>
              <a:t>comes</a:t>
            </a:r>
            <a:r>
              <a:rPr lang="fr-FR" sz="1800" dirty="0"/>
              <a:t> </a:t>
            </a:r>
            <a:r>
              <a:rPr lang="fr-FR" sz="1800" dirty="0" err="1"/>
              <a:t>with</a:t>
            </a:r>
            <a:r>
              <a:rPr lang="fr-FR" sz="1800" dirty="0"/>
              <a:t> an </a:t>
            </a:r>
            <a:r>
              <a:rPr lang="fr-FR" sz="1800" b="1" dirty="0" err="1"/>
              <a:t>arrow</a:t>
            </a:r>
            <a:r>
              <a:rPr lang="fr-FR" sz="1800" b="1" dirty="0"/>
              <a:t> </a:t>
            </a:r>
            <a:r>
              <a:rPr lang="fr-FR" sz="1800" dirty="0"/>
              <a:t>– click on </a:t>
            </a:r>
            <a:r>
              <a:rPr lang="fr-FR" sz="1800" dirty="0" err="1"/>
              <a:t>it</a:t>
            </a:r>
            <a:r>
              <a:rPr lang="fr-FR" sz="1800" dirty="0"/>
              <a:t> to </a:t>
            </a:r>
            <a:r>
              <a:rPr lang="fr-FR" sz="1800" dirty="0" err="1"/>
              <a:t>hear</a:t>
            </a:r>
            <a:r>
              <a:rPr lang="fr-FR" sz="1800" dirty="0"/>
              <a:t> </a:t>
            </a:r>
            <a:r>
              <a:rPr lang="fr-FR" sz="1800" dirty="0" err="1"/>
              <a:t>its</a:t>
            </a:r>
            <a:r>
              <a:rPr lang="fr-FR" sz="1800" dirty="0"/>
              <a:t> </a:t>
            </a:r>
            <a:r>
              <a:rPr lang="fr-FR" sz="1800" b="1" dirty="0"/>
              <a:t>call</a:t>
            </a:r>
            <a:r>
              <a:rPr lang="fr-FR" sz="1800" dirty="0"/>
              <a:t>. </a:t>
            </a:r>
          </a:p>
          <a:p>
            <a:r>
              <a:rPr lang="fr-FR" sz="1800" dirty="0"/>
              <a:t>The </a:t>
            </a:r>
            <a:r>
              <a:rPr lang="fr-FR" sz="1800" dirty="0" err="1"/>
              <a:t>map</a:t>
            </a:r>
            <a:r>
              <a:rPr lang="fr-FR" sz="1800" dirty="0"/>
              <a:t> changes to show </a:t>
            </a:r>
            <a:r>
              <a:rPr lang="fr-FR" sz="1800" dirty="0" err="1"/>
              <a:t>their</a:t>
            </a:r>
            <a:r>
              <a:rPr lang="fr-FR" sz="1800" dirty="0"/>
              <a:t> </a:t>
            </a:r>
            <a:r>
              <a:rPr lang="fr-FR" sz="1800" b="1" dirty="0"/>
              <a:t>distribution</a:t>
            </a:r>
            <a:r>
              <a:rPr lang="fr-FR" sz="1800" dirty="0"/>
              <a:t> , </a:t>
            </a:r>
            <a:r>
              <a:rPr lang="fr-FR" sz="1800" dirty="0" err="1"/>
              <a:t>e.g</a:t>
            </a:r>
            <a:r>
              <a:rPr lang="fr-FR" sz="1800" dirty="0"/>
              <a:t>. in Western Victoria</a:t>
            </a:r>
          </a:p>
          <a:p>
            <a:r>
              <a:rPr lang="fr-FR" sz="1800" dirty="0" err="1"/>
              <a:t>Repeatedly</a:t>
            </a:r>
            <a:r>
              <a:rPr lang="fr-FR" sz="1800" dirty="0"/>
              <a:t> </a:t>
            </a:r>
            <a:r>
              <a:rPr lang="fr-FR" sz="1800" b="1" dirty="0" err="1"/>
              <a:t>enlarge</a:t>
            </a:r>
            <a:r>
              <a:rPr lang="fr-FR" sz="1800" b="1" dirty="0"/>
              <a:t> the </a:t>
            </a:r>
            <a:r>
              <a:rPr lang="fr-FR" sz="1800" b="1" dirty="0" err="1"/>
              <a:t>map</a:t>
            </a:r>
            <a:r>
              <a:rPr lang="fr-FR" sz="1800" b="1" dirty="0"/>
              <a:t> </a:t>
            </a:r>
            <a:r>
              <a:rPr lang="fr-FR" sz="1800" dirty="0"/>
              <a:t>by </a:t>
            </a:r>
            <a:r>
              <a:rPr lang="fr-FR" sz="1800" dirty="0" err="1"/>
              <a:t>clicking</a:t>
            </a:r>
            <a:r>
              <a:rPr lang="fr-FR" sz="1800" dirty="0"/>
              <a:t> on </a:t>
            </a:r>
            <a:r>
              <a:rPr lang="fr-FR" sz="1800" dirty="0" err="1"/>
              <a:t>it</a:t>
            </a:r>
            <a:r>
              <a:rPr lang="fr-FR" sz="1800" dirty="0"/>
              <a:t> or the ‘+’ </a:t>
            </a:r>
            <a:r>
              <a:rPr lang="fr-FR" sz="1800" dirty="0" err="1"/>
              <a:t>sign</a:t>
            </a:r>
            <a:r>
              <a:rPr lang="fr-FR" sz="1800" dirty="0"/>
              <a:t> </a:t>
            </a:r>
            <a:r>
              <a:rPr lang="fr-FR" sz="1800" dirty="0" err="1"/>
              <a:t>until</a:t>
            </a:r>
            <a:r>
              <a:rPr lang="fr-FR" sz="1800" dirty="0"/>
              <a:t> </a:t>
            </a:r>
            <a:r>
              <a:rPr lang="fr-FR" sz="1800" dirty="0" err="1"/>
              <a:t>you</a:t>
            </a:r>
            <a:r>
              <a:rPr lang="fr-FR" sz="1800" dirty="0"/>
              <a:t> </a:t>
            </a:r>
            <a:r>
              <a:rPr lang="fr-FR" sz="1800" dirty="0" err="1"/>
              <a:t>see</a:t>
            </a:r>
            <a:r>
              <a:rPr lang="fr-FR" sz="1800" dirty="0"/>
              <a:t>  </a:t>
            </a:r>
            <a:r>
              <a:rPr lang="fr-FR" sz="1800" dirty="0" err="1"/>
              <a:t>individual</a:t>
            </a:r>
            <a:r>
              <a:rPr lang="fr-FR" sz="1800" dirty="0"/>
              <a:t> </a:t>
            </a:r>
            <a:r>
              <a:rPr lang="fr-FR" sz="1800" b="1" dirty="0"/>
              <a:t>dots</a:t>
            </a:r>
            <a:r>
              <a:rPr lang="fr-FR" sz="1800" dirty="0"/>
              <a:t> of </a:t>
            </a:r>
            <a:r>
              <a:rPr lang="fr-FR" sz="1800" b="1" dirty="0"/>
              <a:t>locations</a:t>
            </a:r>
            <a:r>
              <a:rPr lang="fr-FR" sz="1800" dirty="0"/>
              <a:t>, </a:t>
            </a:r>
            <a:r>
              <a:rPr lang="fr-FR" sz="1800" dirty="0" err="1"/>
              <a:t>e.g</a:t>
            </a:r>
            <a:r>
              <a:rPr lang="fr-FR" sz="1800" dirty="0"/>
              <a:t>.  in the Wimmera </a:t>
            </a:r>
            <a:r>
              <a:rPr lang="fr-FR" sz="1800" dirty="0" err="1"/>
              <a:t>near</a:t>
            </a:r>
            <a:r>
              <a:rPr lang="fr-FR" sz="1800" dirty="0"/>
              <a:t> </a:t>
            </a:r>
            <a:r>
              <a:rPr lang="fr-FR" sz="1800" dirty="0" err="1"/>
              <a:t>Edenhope</a:t>
            </a:r>
            <a:endParaRPr lang="fr-FR" sz="1800" dirty="0"/>
          </a:p>
          <a:p>
            <a:r>
              <a:rPr lang="fr-FR" sz="1800" dirty="0" err="1"/>
              <a:t>Now</a:t>
            </a:r>
            <a:r>
              <a:rPr lang="fr-FR" sz="1800" dirty="0"/>
              <a:t> click on the dot </a:t>
            </a:r>
            <a:r>
              <a:rPr lang="fr-FR" sz="1800" dirty="0" err="1"/>
              <a:t>until</a:t>
            </a:r>
            <a:r>
              <a:rPr lang="fr-FR" sz="1800" dirty="0"/>
              <a:t> a </a:t>
            </a:r>
            <a:r>
              <a:rPr lang="fr-FR" sz="1800" b="1" dirty="0"/>
              <a:t>box </a:t>
            </a:r>
            <a:r>
              <a:rPr lang="fr-FR" sz="1800" dirty="0" err="1"/>
              <a:t>appears</a:t>
            </a:r>
            <a:r>
              <a:rPr lang="fr-FR" sz="1800" dirty="0"/>
              <a:t>. It has the </a:t>
            </a:r>
            <a:r>
              <a:rPr lang="fr-FR" sz="1800" b="1" dirty="0"/>
              <a:t>date</a:t>
            </a:r>
            <a:r>
              <a:rPr lang="fr-FR" sz="1800" dirty="0"/>
              <a:t> the record </a:t>
            </a:r>
            <a:r>
              <a:rPr lang="fr-FR" sz="1800" dirty="0" err="1"/>
              <a:t>was</a:t>
            </a:r>
            <a:r>
              <a:rPr lang="fr-FR" sz="1800" dirty="0"/>
              <a:t> made, </a:t>
            </a:r>
            <a:r>
              <a:rPr lang="fr-FR" sz="1800" dirty="0" err="1"/>
              <a:t>e.g</a:t>
            </a:r>
            <a:r>
              <a:rPr lang="fr-FR" sz="1800" dirty="0"/>
              <a:t>. 9 July 2018, and a</a:t>
            </a:r>
            <a:r>
              <a:rPr lang="fr-FR" sz="1800" b="1" dirty="0"/>
              <a:t> </a:t>
            </a:r>
            <a:r>
              <a:rPr lang="fr-FR" sz="1800" b="1" dirty="0" err="1"/>
              <a:t>link</a:t>
            </a:r>
            <a:r>
              <a:rPr lang="fr-FR" sz="1800" b="1" dirty="0"/>
              <a:t> </a:t>
            </a:r>
            <a:r>
              <a:rPr lang="fr-FR" sz="1800" dirty="0"/>
              <a:t>to the </a:t>
            </a:r>
            <a:r>
              <a:rPr lang="fr-FR" sz="1800" dirty="0" err="1"/>
              <a:t>frog’s</a:t>
            </a:r>
            <a:r>
              <a:rPr lang="fr-FR" sz="1800" dirty="0"/>
              <a:t> profile.</a:t>
            </a:r>
          </a:p>
          <a:p>
            <a:r>
              <a:rPr lang="fr-FR" sz="1800" dirty="0"/>
              <a:t> Click on the </a:t>
            </a:r>
            <a:r>
              <a:rPr lang="fr-FR" sz="1800" b="1" dirty="0"/>
              <a:t>profile </a:t>
            </a:r>
            <a:r>
              <a:rPr lang="fr-FR" sz="1800" dirty="0"/>
              <a:t>to </a:t>
            </a:r>
            <a:r>
              <a:rPr lang="fr-FR" sz="1800" dirty="0" err="1"/>
              <a:t>get</a:t>
            </a:r>
            <a:r>
              <a:rPr lang="fr-FR" sz="1800" dirty="0"/>
              <a:t> information on </a:t>
            </a:r>
            <a:r>
              <a:rPr lang="fr-FR" sz="1800" dirty="0" err="1"/>
              <a:t>its</a:t>
            </a:r>
            <a:r>
              <a:rPr lang="fr-FR" sz="1800" dirty="0"/>
              <a:t> conservation </a:t>
            </a:r>
            <a:r>
              <a:rPr lang="fr-FR" sz="1800" dirty="0" err="1"/>
              <a:t>status</a:t>
            </a:r>
            <a:r>
              <a:rPr lang="fr-FR" sz="1800" dirty="0"/>
              <a:t>, </a:t>
            </a:r>
            <a:r>
              <a:rPr lang="fr-FR" sz="1800" dirty="0" err="1"/>
              <a:t>calling</a:t>
            </a:r>
            <a:r>
              <a:rPr lang="fr-FR" sz="1800" dirty="0"/>
              <a:t> </a:t>
            </a:r>
            <a:r>
              <a:rPr lang="fr-FR" sz="1800" dirty="0" err="1"/>
              <a:t>period</a:t>
            </a:r>
            <a:r>
              <a:rPr lang="fr-FR" sz="1800" dirty="0"/>
              <a:t>, description, </a:t>
            </a:r>
            <a:r>
              <a:rPr lang="fr-FR" sz="1800" dirty="0" err="1"/>
              <a:t>breeding</a:t>
            </a:r>
            <a:r>
              <a:rPr lang="fr-FR" sz="1800" dirty="0"/>
              <a:t>, </a:t>
            </a:r>
            <a:r>
              <a:rPr lang="fr-FR" sz="1800" dirty="0" err="1"/>
              <a:t>similar</a:t>
            </a:r>
            <a:r>
              <a:rPr lang="fr-FR" sz="1800" dirty="0"/>
              <a:t> </a:t>
            </a:r>
            <a:r>
              <a:rPr lang="fr-FR" sz="1800" dirty="0" err="1"/>
              <a:t>species</a:t>
            </a:r>
            <a:r>
              <a:rPr lang="fr-FR" sz="1800" dirty="0"/>
              <a:t>, photos, calls and </a:t>
            </a:r>
            <a:r>
              <a:rPr lang="fr-FR" sz="1800" dirty="0" err="1"/>
              <a:t>summary</a:t>
            </a:r>
            <a:r>
              <a:rPr lang="fr-FR" sz="1800" dirty="0"/>
              <a:t> distribution </a:t>
            </a:r>
            <a:r>
              <a:rPr lang="fr-FR" sz="1800" dirty="0" err="1"/>
              <a:t>map</a:t>
            </a:r>
            <a:r>
              <a:rPr lang="fr-FR" sz="1800" dirty="0"/>
              <a:t>. </a:t>
            </a:r>
            <a:endParaRPr lang="en-AU" sz="1800" dirty="0"/>
          </a:p>
        </p:txBody>
      </p:sp>
      <p:pic>
        <p:nvPicPr>
          <p:cNvPr id="1026" name="Picture 2" descr="G:\2020\River Detectives\for pds\frogs\Paintedfrogmarch 200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73352" y="2885367"/>
            <a:ext cx="1460310" cy="130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234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2020\River Detectives\for pds\frogs\July2011P1080371 burrowing fro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7" t="12343" r="1380" b="4614"/>
          <a:stretch/>
        </p:blipFill>
        <p:spPr bwMode="auto">
          <a:xfrm>
            <a:off x="1"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230606" y="381000"/>
            <a:ext cx="8153400" cy="2971800"/>
          </a:xfrm>
        </p:spPr>
        <p:txBody>
          <a:bodyPr>
            <a:normAutofit fontScale="90000"/>
          </a:bodyPr>
          <a:lstStyle/>
          <a:p>
            <a:r>
              <a:rPr lang="en-AU" altLang="fr-FR" sz="6000" b="1" dirty="0">
                <a:solidFill>
                  <a:schemeClr val="bg1"/>
                </a:solidFill>
              </a:rPr>
              <a:t>Frogs of the Wimmera </a:t>
            </a:r>
            <a:br>
              <a:rPr lang="en-AU" altLang="fr-FR" b="1" dirty="0">
                <a:solidFill>
                  <a:schemeClr val="bg1"/>
                </a:solidFill>
              </a:rPr>
            </a:br>
            <a:r>
              <a:rPr lang="en-AU" altLang="fr-FR" sz="2400" b="1" dirty="0">
                <a:solidFill>
                  <a:schemeClr val="bg1"/>
                </a:solidFill>
              </a:rPr>
              <a:t>Integrating frog education into your River Detectives Program</a:t>
            </a:r>
            <a:br>
              <a:rPr lang="en-AU" altLang="fr-FR" sz="2400" b="1" dirty="0">
                <a:solidFill>
                  <a:schemeClr val="bg1"/>
                </a:solidFill>
              </a:rPr>
            </a:br>
            <a:br>
              <a:rPr lang="en-AU" altLang="fr-FR" sz="2400" b="1" dirty="0">
                <a:solidFill>
                  <a:schemeClr val="bg1"/>
                </a:solidFill>
              </a:rPr>
            </a:br>
            <a:br>
              <a:rPr lang="en-AU" altLang="fr-FR" sz="2400" b="1" dirty="0">
                <a:solidFill>
                  <a:schemeClr val="bg1"/>
                </a:solidFill>
              </a:rPr>
            </a:br>
            <a:br>
              <a:rPr lang="en-AU" altLang="fr-FR" sz="2400" b="1" dirty="0">
                <a:solidFill>
                  <a:schemeClr val="bg1"/>
                </a:solidFill>
              </a:rPr>
            </a:br>
            <a:br>
              <a:rPr lang="en-AU" altLang="fr-FR" sz="2400" b="1" dirty="0">
                <a:solidFill>
                  <a:schemeClr val="bg1"/>
                </a:solidFill>
              </a:rPr>
            </a:br>
            <a:r>
              <a:rPr lang="en-AU" altLang="fr-FR" b="1" dirty="0">
                <a:solidFill>
                  <a:schemeClr val="bg1"/>
                </a:solidFill>
              </a:rPr>
              <a:t>5 Frog education in River Detectives</a:t>
            </a:r>
          </a:p>
        </p:txBody>
      </p:sp>
      <p:pic>
        <p:nvPicPr>
          <p:cNvPr id="8" name="Picture 3" descr="G:\2019\River detectives\WCMA.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91027" y="6019799"/>
            <a:ext cx="1000572" cy="7334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2019\River detectives\image00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4511" y="5879445"/>
            <a:ext cx="1710489" cy="83365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11"/>
          </p:nvPr>
        </p:nvSpPr>
        <p:spPr>
          <a:xfrm>
            <a:off x="2286000" y="6135973"/>
            <a:ext cx="5553073" cy="577128"/>
          </a:xfrm>
        </p:spPr>
        <p:txBody>
          <a:bodyPr/>
          <a:lstStyle/>
          <a:p>
            <a:r>
              <a:rPr lang="en-AU" dirty="0">
                <a:solidFill>
                  <a:srgbClr val="FFC000"/>
                </a:solidFill>
              </a:rPr>
              <a:t>Text by B. Bant 'Project Platypus' &amp; J. Clark, enviroed4all(R), (cc)  2020</a:t>
            </a:r>
          </a:p>
          <a:p>
            <a:r>
              <a:rPr lang="en-AU" dirty="0">
                <a:solidFill>
                  <a:srgbClr val="FFC000"/>
                </a:solidFill>
              </a:rPr>
              <a:t>Photos by J. Clark (unless otherwise acknowledged)  (cc) 2020. </a:t>
            </a:r>
            <a:endParaRPr lang="en-US" dirty="0">
              <a:solidFill>
                <a:srgbClr val="FFC000"/>
              </a:solidFill>
            </a:endParaRPr>
          </a:p>
        </p:txBody>
      </p:sp>
    </p:spTree>
    <p:extLst>
      <p:ext uri="{BB962C8B-B14F-4D97-AF65-F5344CB8AC3E}">
        <p14:creationId xmlns:p14="http://schemas.microsoft.com/office/powerpoint/2010/main" val="2330463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44338" y="169522"/>
            <a:ext cx="8001000" cy="639762"/>
          </a:xfrm>
        </p:spPr>
        <p:txBody>
          <a:bodyPr>
            <a:noAutofit/>
          </a:bodyPr>
          <a:lstStyle/>
          <a:p>
            <a:r>
              <a:rPr lang="en-AU" altLang="fr-FR" sz="4000" b="1" dirty="0">
                <a:solidFill>
                  <a:srgbClr val="0070C0"/>
                </a:solidFill>
              </a:rPr>
              <a:t>5.1 Monitoring frogs </a:t>
            </a:r>
          </a:p>
        </p:txBody>
      </p:sp>
      <p:pic>
        <p:nvPicPr>
          <p:cNvPr id="5" name="Picture 2" descr="G:\2019\River detectives\image00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219235" y="1143001"/>
            <a:ext cx="5114765" cy="5105399"/>
          </a:xfrm>
        </p:spPr>
        <p:txBody>
          <a:bodyPr>
            <a:noAutofit/>
          </a:bodyPr>
          <a:lstStyle/>
          <a:p>
            <a:pPr marL="0" indent="0">
              <a:buNone/>
            </a:pPr>
            <a:r>
              <a:rPr lang="en-AU" sz="1800" dirty="0"/>
              <a:t>Do you hear frogs when </a:t>
            </a:r>
            <a:r>
              <a:rPr lang="en-AU" sz="1800" b="1" dirty="0"/>
              <a:t>monitoring</a:t>
            </a:r>
            <a:r>
              <a:rPr lang="en-AU" sz="1800" dirty="0"/>
              <a:t> your RD site? </a:t>
            </a:r>
          </a:p>
          <a:p>
            <a:pPr marL="0" indent="0">
              <a:buNone/>
            </a:pPr>
            <a:r>
              <a:rPr lang="en-AU" sz="1800" dirty="0"/>
              <a:t>It is very easy to </a:t>
            </a:r>
            <a:r>
              <a:rPr lang="en-AU" sz="1800" b="1" dirty="0"/>
              <a:t>add listening for frogs </a:t>
            </a:r>
            <a:r>
              <a:rPr lang="en-AU" sz="1800" dirty="0"/>
              <a:t>to your RD monitoring, especially if you know how to </a:t>
            </a:r>
            <a:r>
              <a:rPr lang="en-AU" sz="1800" b="1" dirty="0"/>
              <a:t>identify frogs and/or tadpoles</a:t>
            </a:r>
            <a:r>
              <a:rPr lang="en-AU" sz="1800" dirty="0"/>
              <a:t>.  (The guides in 2.1, 2.3 and 4.3 can be used to help with the identifications.)</a:t>
            </a:r>
          </a:p>
          <a:p>
            <a:pPr marL="0" indent="0">
              <a:buNone/>
            </a:pPr>
            <a:r>
              <a:rPr lang="en-AU" sz="1800" dirty="0"/>
              <a:t> </a:t>
            </a:r>
          </a:p>
          <a:p>
            <a:pPr marL="0" lvl="0" indent="0">
              <a:buNone/>
            </a:pPr>
            <a:r>
              <a:rPr lang="en-AU" sz="1800" dirty="0"/>
              <a:t>Use of the </a:t>
            </a:r>
            <a:r>
              <a:rPr lang="en-AU" sz="1800" b="1" i="1" dirty="0"/>
              <a:t>River Detectives </a:t>
            </a:r>
            <a:r>
              <a:rPr lang="en-AU" sz="1800" b="1" dirty="0"/>
              <a:t>Water quality data sheet </a:t>
            </a:r>
            <a:r>
              <a:rPr lang="en-AU" sz="1800" dirty="0"/>
              <a:t>(photo right) provides detailed </a:t>
            </a:r>
            <a:r>
              <a:rPr lang="en-AU" sz="1800" b="1" dirty="0"/>
              <a:t>information </a:t>
            </a:r>
            <a:r>
              <a:rPr lang="en-AU" sz="1800" dirty="0"/>
              <a:t>about </a:t>
            </a:r>
            <a:r>
              <a:rPr lang="en-AU" sz="1800" b="1" dirty="0"/>
              <a:t>water quality and environment at a site.  </a:t>
            </a:r>
          </a:p>
          <a:p>
            <a:pPr marL="0" lvl="0" indent="0">
              <a:buNone/>
            </a:pPr>
            <a:r>
              <a:rPr lang="en-AU" sz="1800" dirty="0"/>
              <a:t>Frog/tadpole information could be recorded in the </a:t>
            </a:r>
            <a:r>
              <a:rPr lang="en-AU" sz="1800" b="1" dirty="0"/>
              <a:t>‘Comments’ </a:t>
            </a:r>
            <a:r>
              <a:rPr lang="en-AU" sz="1800" dirty="0"/>
              <a:t>section – second row from the bottom.  Such Information could be: species, numbers, where eggs laid/tadpoles present,  when found, and food supplies.</a:t>
            </a:r>
          </a:p>
          <a:p>
            <a:pPr marL="0" lvl="0" indent="0">
              <a:buNone/>
            </a:pPr>
            <a:endParaRPr lang="en-AU" sz="1800" dirty="0"/>
          </a:p>
          <a:p>
            <a:pPr marL="0" lvl="0" indent="0">
              <a:buNone/>
            </a:pPr>
            <a:r>
              <a:rPr lang="en-AU" sz="1800" dirty="0"/>
              <a:t>As described in section 4, </a:t>
            </a:r>
            <a:r>
              <a:rPr lang="en-AU" sz="1800" b="1" dirty="0"/>
              <a:t>monitoring of frogs </a:t>
            </a:r>
            <a:r>
              <a:rPr lang="en-AU" sz="1800" dirty="0"/>
              <a:t>is an </a:t>
            </a:r>
            <a:r>
              <a:rPr lang="en-AU" sz="1800" b="1" dirty="0"/>
              <a:t>important indicator </a:t>
            </a:r>
            <a:r>
              <a:rPr lang="en-AU" sz="1800" dirty="0"/>
              <a:t>of a site’s environmental health.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3123" y="1193800"/>
            <a:ext cx="3341569" cy="4726703"/>
          </a:xfrm>
          <a:prstGeom prst="rect">
            <a:avLst/>
          </a:prstGeom>
        </p:spPr>
      </p:pic>
      <p:sp>
        <p:nvSpPr>
          <p:cNvPr id="7" name="Footer Placeholder 6"/>
          <p:cNvSpPr>
            <a:spLocks noGrp="1"/>
          </p:cNvSpPr>
          <p:nvPr>
            <p:ph type="ftr" sz="quarter" idx="11"/>
          </p:nvPr>
        </p:nvSpPr>
        <p:spPr>
          <a:xfrm>
            <a:off x="533400" y="6356350"/>
            <a:ext cx="7086600" cy="365125"/>
          </a:xfrm>
        </p:spPr>
        <p:txBody>
          <a:bodyPr/>
          <a:lstStyle/>
          <a:p>
            <a:r>
              <a:rPr lang="en-AU" dirty="0"/>
              <a:t>Frogs of the Wimmera, (cc) B. Bant 'Project Platypus' &amp; J. Clark, enviroed4all(R), 2020</a:t>
            </a:r>
            <a:endParaRPr lang="en-US" dirty="0"/>
          </a:p>
        </p:txBody>
      </p:sp>
      <p:sp>
        <p:nvSpPr>
          <p:cNvPr id="8" name="Slide Number Placeholder 7"/>
          <p:cNvSpPr>
            <a:spLocks noGrp="1"/>
          </p:cNvSpPr>
          <p:nvPr>
            <p:ph type="sldNum" sz="quarter" idx="12"/>
          </p:nvPr>
        </p:nvSpPr>
        <p:spPr>
          <a:xfrm>
            <a:off x="6045200" y="6397625"/>
            <a:ext cx="2133600" cy="365125"/>
          </a:xfrm>
        </p:spPr>
        <p:txBody>
          <a:bodyPr/>
          <a:lstStyle/>
          <a:p>
            <a:fld id="{B6F15528-21DE-4FAA-801E-634DDDAF4B2B}" type="slidenum">
              <a:rPr lang="en-US" smtClean="0"/>
              <a:pPr/>
              <a:t>26</a:t>
            </a:fld>
            <a:endParaRPr lang="en-US" dirty="0"/>
          </a:p>
        </p:txBody>
      </p:sp>
      <p:pic>
        <p:nvPicPr>
          <p:cNvPr id="10" name="Picture 9" descr="G:\2020\River Detectives\for pds\frogs\July2011P1080371 burrowing fro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05" y="55476"/>
            <a:ext cx="990600" cy="86785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a:off x="5334000" y="4343400"/>
            <a:ext cx="1295400" cy="685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443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30705" y="283568"/>
            <a:ext cx="8001000" cy="639762"/>
          </a:xfrm>
        </p:spPr>
        <p:txBody>
          <a:bodyPr>
            <a:noAutofit/>
          </a:bodyPr>
          <a:lstStyle/>
          <a:p>
            <a:r>
              <a:rPr lang="en-AU" altLang="fr-FR" sz="4000" b="1" dirty="0">
                <a:solidFill>
                  <a:srgbClr val="0070C0"/>
                </a:solidFill>
              </a:rPr>
              <a:t>5.2 Getting to know frogs</a:t>
            </a:r>
          </a:p>
        </p:txBody>
      </p:sp>
      <p:pic>
        <p:nvPicPr>
          <p:cNvPr id="5" name="Picture 2" descr="G:\2019\River detectives\image00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228599" y="999529"/>
            <a:ext cx="5440671" cy="5407729"/>
          </a:xfrm>
        </p:spPr>
        <p:txBody>
          <a:bodyPr>
            <a:noAutofit/>
          </a:bodyPr>
          <a:lstStyle/>
          <a:p>
            <a:pPr marL="0" lvl="0" indent="0">
              <a:buNone/>
            </a:pPr>
            <a:r>
              <a:rPr lang="en-AU" sz="1800" dirty="0"/>
              <a:t>Some suggestions for getting to know frogs: </a:t>
            </a:r>
          </a:p>
          <a:p>
            <a:r>
              <a:rPr lang="en-AU" sz="1800" dirty="0"/>
              <a:t>Activities to </a:t>
            </a:r>
            <a:r>
              <a:rPr lang="en-AU" sz="1800" b="1" dirty="0"/>
              <a:t>identify</a:t>
            </a:r>
            <a:r>
              <a:rPr lang="en-AU" sz="1800" dirty="0"/>
              <a:t> a frog species (e.g. top photos).</a:t>
            </a:r>
          </a:p>
          <a:p>
            <a:r>
              <a:rPr lang="en-AU" sz="1800" b="1" dirty="0"/>
              <a:t>Draw</a:t>
            </a:r>
            <a:r>
              <a:rPr lang="en-AU" sz="1800" dirty="0"/>
              <a:t> and label a frog, e.g. with help from </a:t>
            </a:r>
            <a:r>
              <a:rPr lang="en-US" sz="1800" dirty="0">
                <a:hlinkClick r:id="rId3"/>
              </a:rPr>
              <a:t>https://johnmuirlaws.com/how-to-draw-frogs/</a:t>
            </a:r>
            <a:endParaRPr lang="en-AU" sz="1800" b="1" dirty="0"/>
          </a:p>
          <a:p>
            <a:r>
              <a:rPr lang="en-AU" sz="1800" b="1" dirty="0"/>
              <a:t>Create</a:t>
            </a:r>
            <a:r>
              <a:rPr lang="en-AU" sz="1800" dirty="0"/>
              <a:t> your own 3D frog, e.g. from playdoh</a:t>
            </a:r>
          </a:p>
          <a:p>
            <a:r>
              <a:rPr lang="en-AU" sz="1800" b="1" dirty="0"/>
              <a:t>Record</a:t>
            </a:r>
            <a:r>
              <a:rPr lang="en-AU" sz="1800" dirty="0"/>
              <a:t> your frog sounds on the </a:t>
            </a:r>
            <a:r>
              <a:rPr lang="en-AU" sz="1800" dirty="0" err="1"/>
              <a:t>FrogID</a:t>
            </a:r>
            <a:r>
              <a:rPr lang="en-AU" sz="1800" dirty="0"/>
              <a:t> App. (see Section 4.3)</a:t>
            </a:r>
          </a:p>
          <a:p>
            <a:r>
              <a:rPr lang="en-AU" sz="1800" b="1" dirty="0"/>
              <a:t>Name the life stages </a:t>
            </a:r>
            <a:r>
              <a:rPr lang="en-AU" sz="1800" dirty="0"/>
              <a:t>with this </a:t>
            </a:r>
            <a:r>
              <a:rPr lang="en-AU" sz="1800" i="1" dirty="0"/>
              <a:t>Melbourne Water </a:t>
            </a:r>
            <a:r>
              <a:rPr lang="en-AU" sz="1800" dirty="0"/>
              <a:t>frog work sheet </a:t>
            </a:r>
            <a:r>
              <a:rPr lang="fr-FR" sz="1800" dirty="0">
                <a:hlinkClick r:id="rId4"/>
              </a:rPr>
              <a:t>https://www.riverdetectives.net.au/wp-content/uploads/2020/04/Frog-lifecycle-activity-sheet.pdf</a:t>
            </a:r>
            <a:r>
              <a:rPr lang="fr-FR" sz="1800" dirty="0"/>
              <a:t> </a:t>
            </a:r>
          </a:p>
          <a:p>
            <a:r>
              <a:rPr lang="en-AU" sz="1800" i="1" dirty="0"/>
              <a:t>David Drew’s </a:t>
            </a:r>
            <a:r>
              <a:rPr lang="en-AU" sz="1800" b="1" i="1" dirty="0"/>
              <a:t>Tadpole Diary</a:t>
            </a:r>
            <a:r>
              <a:rPr lang="en-AU" sz="1800" dirty="0"/>
              <a:t> (1987, Methuen) is a big book of fantastic photos of growing tadpoles,  with a teaching kit, downloadable from the web. </a:t>
            </a:r>
          </a:p>
          <a:p>
            <a:r>
              <a:rPr lang="en-AU" sz="1800" dirty="0"/>
              <a:t>The </a:t>
            </a:r>
            <a:r>
              <a:rPr lang="en-AU" sz="1800" b="1" i="1" dirty="0"/>
              <a:t>Australian Museum Schools </a:t>
            </a:r>
            <a:r>
              <a:rPr lang="en-AU" sz="1800" dirty="0"/>
              <a:t>webpage has many classroom resources for: diversity, identification, habitats, adaptations, life cycles, frog ponds, and habitats at </a:t>
            </a:r>
            <a:r>
              <a:rPr lang="fr-FR" sz="1800" dirty="0">
                <a:hlinkClick r:id="rId5"/>
              </a:rPr>
              <a:t>https://www.frogid.net.au/schools</a:t>
            </a:r>
            <a:r>
              <a:rPr lang="fr-FR" sz="1800" dirty="0"/>
              <a:t>  </a:t>
            </a:r>
          </a:p>
          <a:p>
            <a:pPr marL="0" lvl="0" indent="0">
              <a:buNone/>
            </a:pPr>
            <a:endParaRPr lang="en-AU" sz="1800" dirty="0"/>
          </a:p>
        </p:txBody>
      </p:sp>
      <p:sp>
        <p:nvSpPr>
          <p:cNvPr id="7" name="Footer Placeholder 6"/>
          <p:cNvSpPr>
            <a:spLocks noGrp="1"/>
          </p:cNvSpPr>
          <p:nvPr>
            <p:ph type="ftr" sz="quarter" idx="11"/>
          </p:nvPr>
        </p:nvSpPr>
        <p:spPr>
          <a:xfrm>
            <a:off x="533400" y="6356350"/>
            <a:ext cx="5486400" cy="365125"/>
          </a:xfrm>
        </p:spPr>
        <p:txBody>
          <a:bodyPr/>
          <a:lstStyle/>
          <a:p>
            <a:r>
              <a:rPr lang="en-AU" dirty="0"/>
              <a:t>Frogs of the Wimmera, (cc) B. Bant 'Project Platypus' &amp; J. Clark, enviroed4all(R), 2020</a:t>
            </a:r>
            <a:endParaRPr lang="en-US" dirty="0"/>
          </a:p>
        </p:txBody>
      </p:sp>
      <p:sp>
        <p:nvSpPr>
          <p:cNvPr id="8" name="Slide Number Placeholder 7"/>
          <p:cNvSpPr>
            <a:spLocks noGrp="1"/>
          </p:cNvSpPr>
          <p:nvPr>
            <p:ph type="sldNum" sz="quarter" idx="12"/>
          </p:nvPr>
        </p:nvSpPr>
        <p:spPr>
          <a:xfrm>
            <a:off x="6019800" y="6418335"/>
            <a:ext cx="2133600" cy="365125"/>
          </a:xfrm>
        </p:spPr>
        <p:txBody>
          <a:bodyPr/>
          <a:lstStyle/>
          <a:p>
            <a:fld id="{B6F15528-21DE-4FAA-801E-634DDDAF4B2B}" type="slidenum">
              <a:rPr lang="en-US" smtClean="0"/>
              <a:pPr/>
              <a:t>27</a:t>
            </a:fld>
            <a:endParaRPr lang="en-US"/>
          </a:p>
        </p:txBody>
      </p:sp>
      <p:pic>
        <p:nvPicPr>
          <p:cNvPr id="10" name="Picture 9" descr="G:\2020\River Detectives\for pds\frogs\July2011P1080371 burrowing fro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05" y="55476"/>
            <a:ext cx="990600" cy="8678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2020\River Detectives\for pds\frogs\P1090768 spadefoot mode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7511" y="1066800"/>
            <a:ext cx="1292409" cy="147751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2020\River Detectives\for pds\frogs\YPS2011toyfrog.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750" t="3333" r="15972" b="6343"/>
          <a:stretch/>
        </p:blipFill>
        <p:spPr bwMode="auto">
          <a:xfrm>
            <a:off x="7141716" y="1041400"/>
            <a:ext cx="1641856" cy="147751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669271" y="2631932"/>
            <a:ext cx="3376067" cy="1477328"/>
          </a:xfrm>
          <a:prstGeom prst="rect">
            <a:avLst/>
          </a:prstGeom>
        </p:spPr>
        <p:txBody>
          <a:bodyPr wrap="square">
            <a:spAutoFit/>
          </a:bodyPr>
          <a:lstStyle/>
          <a:p>
            <a:pPr marL="342900" indent="-342900">
              <a:buFont typeface="Arial" panose="020B0604020202020204" pitchFamily="34" charset="0"/>
              <a:buChar char="•"/>
            </a:pPr>
            <a:r>
              <a:rPr lang="en-AU" dirty="0"/>
              <a:t>Modify a </a:t>
            </a:r>
            <a:r>
              <a:rPr lang="en-AU" b="1" dirty="0"/>
              <a:t>frog toy </a:t>
            </a:r>
            <a:r>
              <a:rPr lang="en-AU" dirty="0"/>
              <a:t>to add </a:t>
            </a:r>
            <a:r>
              <a:rPr lang="en-AU" b="1" dirty="0"/>
              <a:t>key features </a:t>
            </a:r>
            <a:r>
              <a:rPr lang="en-AU" dirty="0"/>
              <a:t>of a (local) species, e.g. vertical pupils, white belly and warty back of a Mallee Spadefoot</a:t>
            </a:r>
          </a:p>
        </p:txBody>
      </p:sp>
      <p:pic>
        <p:nvPicPr>
          <p:cNvPr id="3074" name="Picture 2" descr="G:\2020\River Detectives\for pds\frogs\Tadpole DiaryP110027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95615" y="4191000"/>
            <a:ext cx="2192182" cy="2275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579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30705" y="283568"/>
            <a:ext cx="8001000" cy="639762"/>
          </a:xfrm>
        </p:spPr>
        <p:txBody>
          <a:bodyPr>
            <a:noAutofit/>
          </a:bodyPr>
          <a:lstStyle/>
          <a:p>
            <a:r>
              <a:rPr lang="en-AU" altLang="fr-FR" sz="4000" b="1" dirty="0">
                <a:solidFill>
                  <a:srgbClr val="0070C0"/>
                </a:solidFill>
              </a:rPr>
              <a:t>5.3 Sharing frog information</a:t>
            </a:r>
          </a:p>
        </p:txBody>
      </p:sp>
      <p:pic>
        <p:nvPicPr>
          <p:cNvPr id="5" name="Picture 2" descr="G:\2019\River detectives\image00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228600" y="1066800"/>
            <a:ext cx="5334000" cy="5260345"/>
          </a:xfrm>
        </p:spPr>
        <p:txBody>
          <a:bodyPr>
            <a:noAutofit/>
          </a:bodyPr>
          <a:lstStyle/>
          <a:p>
            <a:pPr marL="0" lvl="0" indent="0">
              <a:buNone/>
            </a:pPr>
            <a:r>
              <a:rPr lang="en-AU" sz="1800" dirty="0"/>
              <a:t>Great! You’ve found </a:t>
            </a:r>
            <a:r>
              <a:rPr lang="en-AU" sz="1800" b="1" dirty="0"/>
              <a:t>frogs/tadpoles present </a:t>
            </a:r>
            <a:r>
              <a:rPr lang="en-AU" sz="1800" dirty="0"/>
              <a:t>at your River Detectives site! What could you do to </a:t>
            </a:r>
            <a:r>
              <a:rPr lang="en-AU" sz="1800" b="1" dirty="0"/>
              <a:t>share </a:t>
            </a:r>
            <a:r>
              <a:rPr lang="en-AU" sz="1800" dirty="0"/>
              <a:t>that? </a:t>
            </a:r>
          </a:p>
          <a:p>
            <a:r>
              <a:rPr lang="en-AU" sz="1800" dirty="0"/>
              <a:t>Add your frog identification records to the </a:t>
            </a:r>
            <a:r>
              <a:rPr lang="en-AU" sz="1800" i="1" dirty="0"/>
              <a:t>Australia Museum’s </a:t>
            </a:r>
            <a:r>
              <a:rPr lang="en-AU" sz="1800" b="1" dirty="0" err="1"/>
              <a:t>FrogID</a:t>
            </a:r>
            <a:r>
              <a:rPr lang="en-AU" sz="1800" b="1" dirty="0"/>
              <a:t> </a:t>
            </a:r>
            <a:r>
              <a:rPr lang="en-AU" sz="1800" dirty="0" err="1"/>
              <a:t>db</a:t>
            </a:r>
            <a:r>
              <a:rPr lang="en-AU" sz="1800" dirty="0"/>
              <a:t>, especially during</a:t>
            </a:r>
            <a:r>
              <a:rPr lang="en-AU" sz="1800" b="1" dirty="0"/>
              <a:t> </a:t>
            </a:r>
            <a:r>
              <a:rPr lang="en-AU" sz="1800" b="1" dirty="0" err="1"/>
              <a:t>FrogID</a:t>
            </a:r>
            <a:r>
              <a:rPr lang="en-AU" sz="1800" b="1" dirty="0"/>
              <a:t> Week </a:t>
            </a:r>
            <a:r>
              <a:rPr lang="en-AU" sz="1800" dirty="0"/>
              <a:t>(6-15 November,2020) . See details at </a:t>
            </a:r>
            <a:r>
              <a:rPr lang="fr-FR" sz="1800" dirty="0">
                <a:hlinkClick r:id="rId3"/>
              </a:rPr>
              <a:t>https://portal.frogid.net.au/frog-id-week</a:t>
            </a:r>
            <a:r>
              <a:rPr lang="fr-FR" sz="1800" dirty="0"/>
              <a:t> </a:t>
            </a:r>
            <a:r>
              <a:rPr lang="en-AU" sz="1800" dirty="0"/>
              <a:t>.</a:t>
            </a:r>
          </a:p>
          <a:p>
            <a:r>
              <a:rPr lang="en-AU" sz="1800" dirty="0"/>
              <a:t>Use your </a:t>
            </a:r>
            <a:r>
              <a:rPr lang="en-AU" sz="1800" b="1" dirty="0"/>
              <a:t>frog calling recordings </a:t>
            </a:r>
            <a:r>
              <a:rPr lang="en-AU" sz="1800" dirty="0"/>
              <a:t>in practical ways, e.g. a ring tone on a phone, a school ‘bell’.</a:t>
            </a:r>
          </a:p>
          <a:p>
            <a:r>
              <a:rPr lang="en-AU" sz="1800" dirty="0"/>
              <a:t>Make </a:t>
            </a:r>
            <a:r>
              <a:rPr lang="en-AU" sz="1800" b="1" dirty="0"/>
              <a:t>drawings </a:t>
            </a:r>
            <a:r>
              <a:rPr lang="en-AU" sz="1800" dirty="0"/>
              <a:t>based on your RD site (top photo) – then add labels for where the frog species might be during the day/night, lay eggs, tadpoles could grow and what food tadpoles and frogs have in the area. </a:t>
            </a:r>
          </a:p>
          <a:p>
            <a:pPr lvl="0"/>
            <a:r>
              <a:rPr lang="en-AU" sz="1800" b="1" dirty="0"/>
              <a:t>Research </a:t>
            </a:r>
            <a:r>
              <a:rPr lang="en-AU" sz="1800" dirty="0"/>
              <a:t>the </a:t>
            </a:r>
            <a:r>
              <a:rPr lang="en-AU" sz="1800" b="1" dirty="0"/>
              <a:t>frog habitat </a:t>
            </a:r>
            <a:r>
              <a:rPr lang="en-AU" sz="1800" dirty="0"/>
              <a:t>needed by a frog –and make labelled drawings of it and what happens in it during the year (e.g. bottom photo right) </a:t>
            </a:r>
          </a:p>
          <a:p>
            <a:pPr lvl="0"/>
            <a:r>
              <a:rPr lang="en-AU" sz="1800" dirty="0"/>
              <a:t>Create projects to </a:t>
            </a:r>
            <a:r>
              <a:rPr lang="en-AU" sz="1800" b="1" dirty="0"/>
              <a:t>promote local frog awareness, </a:t>
            </a:r>
            <a:r>
              <a:rPr lang="en-AU" sz="1800" dirty="0"/>
              <a:t>e.g. news article for the school newsletter; information poster for your local show. </a:t>
            </a:r>
          </a:p>
        </p:txBody>
      </p:sp>
      <p:sp>
        <p:nvSpPr>
          <p:cNvPr id="7" name="Footer Placeholder 6"/>
          <p:cNvSpPr>
            <a:spLocks noGrp="1"/>
          </p:cNvSpPr>
          <p:nvPr>
            <p:ph type="ftr" sz="quarter" idx="11"/>
          </p:nvPr>
        </p:nvSpPr>
        <p:spPr>
          <a:xfrm>
            <a:off x="533400" y="6356350"/>
            <a:ext cx="5486400" cy="365125"/>
          </a:xfrm>
        </p:spPr>
        <p:txBody>
          <a:bodyPr/>
          <a:lstStyle/>
          <a:p>
            <a:r>
              <a:rPr lang="en-AU" dirty="0"/>
              <a:t>Frogs of the Wimmera, (cc) B. Bant 'Project Platypus' &amp; J. Clark, enviroed4all(R), 2020</a:t>
            </a:r>
            <a:endParaRPr lang="en-US" dirty="0"/>
          </a:p>
        </p:txBody>
      </p:sp>
      <p:sp>
        <p:nvSpPr>
          <p:cNvPr id="8" name="Slide Number Placeholder 7"/>
          <p:cNvSpPr>
            <a:spLocks noGrp="1"/>
          </p:cNvSpPr>
          <p:nvPr>
            <p:ph type="sldNum" sz="quarter" idx="12"/>
          </p:nvPr>
        </p:nvSpPr>
        <p:spPr>
          <a:xfrm>
            <a:off x="6019800" y="6418335"/>
            <a:ext cx="2133600" cy="365125"/>
          </a:xfrm>
        </p:spPr>
        <p:txBody>
          <a:bodyPr/>
          <a:lstStyle/>
          <a:p>
            <a:fld id="{B6F15528-21DE-4FAA-801E-634DDDAF4B2B}" type="slidenum">
              <a:rPr lang="en-US" smtClean="0"/>
              <a:pPr/>
              <a:t>28</a:t>
            </a:fld>
            <a:endParaRPr lang="en-US"/>
          </a:p>
        </p:txBody>
      </p:sp>
      <p:pic>
        <p:nvPicPr>
          <p:cNvPr id="10" name="Picture 9" descr="G:\2020\River Detectives\for pds\frogs\July2011P1080371 burrowing fro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05" y="55476"/>
            <a:ext cx="990600" cy="8678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2020\River Detectives\for pds\frogs\Darium p1 brideg and reeds20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9210" y="1143000"/>
            <a:ext cx="3049524" cy="25313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G:\2020\River Detectives\for pds\frogs\P110053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9210" y="3976325"/>
            <a:ext cx="3108761" cy="225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055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2999" y="185737"/>
            <a:ext cx="7888705" cy="639762"/>
          </a:xfrm>
        </p:spPr>
        <p:txBody>
          <a:bodyPr>
            <a:noAutofit/>
          </a:bodyPr>
          <a:lstStyle/>
          <a:p>
            <a:r>
              <a:rPr lang="en-AU" altLang="fr-FR" sz="4000" b="1" dirty="0">
                <a:solidFill>
                  <a:srgbClr val="0070C0"/>
                </a:solidFill>
              </a:rPr>
              <a:t>5.4 Frogs in the classroom?</a:t>
            </a:r>
          </a:p>
        </p:txBody>
      </p:sp>
      <p:pic>
        <p:nvPicPr>
          <p:cNvPr id="5" name="Picture 2" descr="G:\2019\River detectives\image00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241301" y="1066800"/>
            <a:ext cx="5702299" cy="5318125"/>
          </a:xfrm>
        </p:spPr>
        <p:txBody>
          <a:bodyPr>
            <a:noAutofit/>
          </a:bodyPr>
          <a:lstStyle/>
          <a:p>
            <a:pPr marL="0" indent="0">
              <a:buNone/>
            </a:pPr>
            <a:r>
              <a:rPr lang="en-AU" sz="1800" dirty="0"/>
              <a:t>It is a great experience to </a:t>
            </a:r>
            <a:r>
              <a:rPr lang="en-AU" sz="1800" b="1" dirty="0"/>
              <a:t>raise any living thing </a:t>
            </a:r>
            <a:r>
              <a:rPr lang="en-AU" sz="1800" dirty="0"/>
              <a:t>to be an adult – plant or animal!  (See section 3.1). </a:t>
            </a:r>
          </a:p>
          <a:p>
            <a:pPr marL="0" indent="0">
              <a:buNone/>
            </a:pPr>
            <a:endParaRPr lang="en-AU" sz="1800" dirty="0"/>
          </a:p>
          <a:p>
            <a:pPr marL="0" indent="0">
              <a:buNone/>
            </a:pPr>
            <a:r>
              <a:rPr lang="en-AU" sz="1800" dirty="0"/>
              <a:t>But can you take eggs, tadpoles or frogs from your RD site? </a:t>
            </a:r>
            <a:r>
              <a:rPr lang="en-AU" sz="1800" b="1" dirty="0">
                <a:solidFill>
                  <a:srgbClr val="FF0000"/>
                </a:solidFill>
              </a:rPr>
              <a:t>NO, not </a:t>
            </a:r>
            <a:r>
              <a:rPr lang="en-AU" sz="1800" dirty="0"/>
              <a:t>to your classroom, school pond or home garden. </a:t>
            </a:r>
            <a:endParaRPr lang="en-AU" sz="1800" b="1" dirty="0">
              <a:solidFill>
                <a:srgbClr val="FF0000"/>
              </a:solidFill>
            </a:endParaRPr>
          </a:p>
          <a:p>
            <a:pPr marL="0" indent="0">
              <a:buNone/>
            </a:pPr>
            <a:r>
              <a:rPr lang="en-AU" sz="1800" dirty="0"/>
              <a:t>However, you can create spaces to </a:t>
            </a:r>
            <a:r>
              <a:rPr lang="en-AU" sz="1800" b="1" dirty="0"/>
              <a:t>encourage frogs </a:t>
            </a:r>
            <a:r>
              <a:rPr lang="en-AU" sz="1800" dirty="0"/>
              <a:t>to come to, and if they do come, you can have them there to thrive. But,</a:t>
            </a:r>
            <a:r>
              <a:rPr lang="en-AU" sz="1800" dirty="0">
                <a:solidFill>
                  <a:srgbClr val="FF0000"/>
                </a:solidFill>
              </a:rPr>
              <a:t> in Australia, it is </a:t>
            </a:r>
            <a:r>
              <a:rPr lang="en-AU" sz="1800" b="1" dirty="0">
                <a:solidFill>
                  <a:srgbClr val="FF0000"/>
                </a:solidFill>
              </a:rPr>
              <a:t>illegal to collect wild frogs at any stage in their life cycle</a:t>
            </a:r>
            <a:r>
              <a:rPr lang="en-AU" sz="1800" dirty="0">
                <a:solidFill>
                  <a:srgbClr val="FF0000"/>
                </a:solidFill>
              </a:rPr>
              <a:t>.</a:t>
            </a:r>
          </a:p>
          <a:p>
            <a:pPr marL="0" indent="0">
              <a:buNone/>
            </a:pPr>
            <a:endParaRPr lang="en-AU" sz="1800" dirty="0"/>
          </a:p>
          <a:p>
            <a:pPr marL="0" indent="0">
              <a:buNone/>
            </a:pPr>
            <a:r>
              <a:rPr lang="en-AU" sz="1800" dirty="0"/>
              <a:t>So if you want </a:t>
            </a:r>
            <a:r>
              <a:rPr lang="en-AU" sz="1800" b="1" dirty="0"/>
              <a:t>to see real frogs </a:t>
            </a:r>
            <a:r>
              <a:rPr lang="en-AU" sz="1800" dirty="0"/>
              <a:t>develop in your classroom, what should you do?  </a:t>
            </a:r>
          </a:p>
          <a:p>
            <a:pPr marL="0" indent="0">
              <a:buNone/>
            </a:pPr>
            <a:r>
              <a:rPr lang="en-AU" sz="1800" dirty="0"/>
              <a:t>1 </a:t>
            </a:r>
            <a:r>
              <a:rPr lang="en-AU" sz="1800" b="1" dirty="0"/>
              <a:t>Contact </a:t>
            </a:r>
            <a:r>
              <a:rPr lang="en-AU" sz="1800" b="1" i="1" dirty="0"/>
              <a:t>DELWP</a:t>
            </a:r>
            <a:r>
              <a:rPr lang="en-AU" sz="1800" b="1" dirty="0"/>
              <a:t> for a licence </a:t>
            </a:r>
            <a:r>
              <a:rPr lang="en-AU" sz="1800" dirty="0"/>
              <a:t>(</a:t>
            </a:r>
            <a:r>
              <a:rPr lang="fr-FR" sz="1800" dirty="0">
                <a:hlinkClick r:id="rId4"/>
              </a:rPr>
              <a:t>https://www.wildlife.vic.gov.au/keeping-and-trading-wildlife/wildlife-in-schools</a:t>
            </a:r>
            <a:r>
              <a:rPr lang="fr-FR" sz="1800" dirty="0"/>
              <a:t> )</a:t>
            </a:r>
            <a:r>
              <a:rPr lang="en-AU" sz="1800" dirty="0"/>
              <a:t>. </a:t>
            </a:r>
          </a:p>
          <a:p>
            <a:pPr marL="0" indent="0">
              <a:buNone/>
            </a:pPr>
            <a:r>
              <a:rPr lang="en-AU" sz="1800" dirty="0"/>
              <a:t>2 </a:t>
            </a:r>
            <a:r>
              <a:rPr lang="en-AU" sz="1800" b="1" dirty="0"/>
              <a:t>Purchase a tadpole kit </a:t>
            </a:r>
            <a:r>
              <a:rPr lang="en-AU" sz="1800" dirty="0"/>
              <a:t>from the </a:t>
            </a:r>
            <a:r>
              <a:rPr lang="en-AU" sz="1800" i="1" dirty="0"/>
              <a:t>Amphibian Research Centre </a:t>
            </a:r>
            <a:r>
              <a:rPr lang="en-AU" sz="1800" dirty="0"/>
              <a:t>(</a:t>
            </a:r>
            <a:r>
              <a:rPr lang="fr-FR" sz="1800" dirty="0">
                <a:hlinkClick r:id="rId5"/>
              </a:rPr>
              <a:t>https://frogs.org.au/arc/frogs.html</a:t>
            </a:r>
            <a:r>
              <a:rPr lang="fr-FR" sz="1800" dirty="0"/>
              <a:t> ) </a:t>
            </a:r>
            <a:endParaRPr lang="en-AU" sz="1800" dirty="0"/>
          </a:p>
          <a:p>
            <a:pPr marL="0" lvl="0" indent="0">
              <a:buNone/>
            </a:pPr>
            <a:endParaRPr lang="en-AU" sz="1800" dirty="0"/>
          </a:p>
          <a:p>
            <a:pPr marL="355600" indent="-355600">
              <a:buNone/>
            </a:pPr>
            <a:endParaRPr lang="en-AU" sz="1800" dirty="0"/>
          </a:p>
        </p:txBody>
      </p:sp>
      <p:sp>
        <p:nvSpPr>
          <p:cNvPr id="6" name="AutoShape 4" descr="All About A Backyard Frog Pond – The Wetlands Cent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Footer Placeholder 2"/>
          <p:cNvSpPr>
            <a:spLocks noGrp="1"/>
          </p:cNvSpPr>
          <p:nvPr>
            <p:ph type="ftr" sz="quarter" idx="11"/>
          </p:nvPr>
        </p:nvSpPr>
        <p:spPr>
          <a:xfrm>
            <a:off x="536864" y="6356350"/>
            <a:ext cx="5482936" cy="365125"/>
          </a:xfrm>
        </p:spPr>
        <p:txBody>
          <a:bodyPr/>
          <a:lstStyle/>
          <a:p>
            <a:r>
              <a:rPr lang="en-AU" dirty="0"/>
              <a:t>Frogs of the Wimmera, (cc) B. Bant 'Project Platypus' &amp; J. Clark, enviroed4all(R), 2020</a:t>
            </a:r>
            <a:endParaRPr lang="en-US" dirty="0"/>
          </a:p>
        </p:txBody>
      </p:sp>
      <p:sp>
        <p:nvSpPr>
          <p:cNvPr id="10" name="Slide Number Placeholder 9"/>
          <p:cNvSpPr>
            <a:spLocks noGrp="1"/>
          </p:cNvSpPr>
          <p:nvPr>
            <p:ph type="sldNum" sz="quarter" idx="12"/>
          </p:nvPr>
        </p:nvSpPr>
        <p:spPr>
          <a:xfrm>
            <a:off x="5943600" y="6384925"/>
            <a:ext cx="2133600" cy="365125"/>
          </a:xfrm>
        </p:spPr>
        <p:txBody>
          <a:bodyPr/>
          <a:lstStyle/>
          <a:p>
            <a:fld id="{B6F15528-21DE-4FAA-801E-634DDDAF4B2B}" type="slidenum">
              <a:rPr lang="en-US" smtClean="0"/>
              <a:pPr/>
              <a:t>29</a:t>
            </a:fld>
            <a:endParaRPr lang="en-US"/>
          </a:p>
        </p:txBody>
      </p:sp>
      <p:pic>
        <p:nvPicPr>
          <p:cNvPr id="12" name="Picture 11" descr="G:\2020\River Detectives\for pds\frogs\July2011P1080371 burrowing fro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05" y="55476"/>
            <a:ext cx="990600" cy="86785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121400" y="3251200"/>
            <a:ext cx="2733438" cy="954107"/>
          </a:xfrm>
          <a:prstGeom prst="rect">
            <a:avLst/>
          </a:prstGeom>
          <a:noFill/>
        </p:spPr>
        <p:txBody>
          <a:bodyPr wrap="square" rtlCol="0">
            <a:spAutoFit/>
          </a:bodyPr>
          <a:lstStyle/>
          <a:p>
            <a:pPr algn="ctr"/>
            <a:r>
              <a:rPr lang="fr-FR" sz="2800" b="1" dirty="0">
                <a:solidFill>
                  <a:srgbClr val="FF0000"/>
                </a:solidFill>
              </a:rPr>
              <a:t>Do not </a:t>
            </a:r>
            <a:r>
              <a:rPr lang="fr-FR" sz="2800" b="1" dirty="0" err="1">
                <a:solidFill>
                  <a:srgbClr val="FF0000"/>
                </a:solidFill>
              </a:rPr>
              <a:t>take</a:t>
            </a:r>
            <a:r>
              <a:rPr lang="fr-FR" sz="2800" b="1" dirty="0">
                <a:solidFill>
                  <a:srgbClr val="FF0000"/>
                </a:solidFill>
              </a:rPr>
              <a:t> me </a:t>
            </a:r>
            <a:r>
              <a:rPr lang="fr-FR" sz="2800" b="1" dirty="0" err="1">
                <a:solidFill>
                  <a:srgbClr val="FF0000"/>
                </a:solidFill>
              </a:rPr>
              <a:t>from</a:t>
            </a:r>
            <a:r>
              <a:rPr lang="fr-FR" sz="2800" b="1" dirty="0">
                <a:solidFill>
                  <a:srgbClr val="FF0000"/>
                </a:solidFill>
              </a:rPr>
              <a:t> </a:t>
            </a:r>
            <a:r>
              <a:rPr lang="fr-FR" sz="2800" b="1" dirty="0" err="1">
                <a:solidFill>
                  <a:srgbClr val="FF0000"/>
                </a:solidFill>
              </a:rPr>
              <a:t>my</a:t>
            </a:r>
            <a:r>
              <a:rPr lang="fr-FR" sz="2800" b="1" dirty="0">
                <a:solidFill>
                  <a:srgbClr val="FF0000"/>
                </a:solidFill>
              </a:rPr>
              <a:t> home! </a:t>
            </a:r>
          </a:p>
        </p:txBody>
      </p:sp>
      <p:pic>
        <p:nvPicPr>
          <p:cNvPr id="9" name="Picture 2" descr="G:\2020\River Detectives\for pds\frogs\2011froginwaterhereP106034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6172199" y="1128932"/>
            <a:ext cx="2604713" cy="19535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G:\2020\River Detectives\for pds\frogs\ww photos 031werriagr tadpolesjp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50125" y="4313362"/>
            <a:ext cx="2604713" cy="173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047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2020\River Detectives\for pds\frogs\July2011P1080371 burrowing fro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7" t="12343" r="1380" b="4614"/>
          <a:stretch/>
        </p:blipFill>
        <p:spPr bwMode="auto">
          <a:xfrm>
            <a:off x="1"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230606" y="381000"/>
            <a:ext cx="8153400" cy="2971800"/>
          </a:xfrm>
        </p:spPr>
        <p:txBody>
          <a:bodyPr>
            <a:normAutofit fontScale="90000"/>
          </a:bodyPr>
          <a:lstStyle/>
          <a:p>
            <a:r>
              <a:rPr lang="en-AU" altLang="fr-FR" sz="6000" b="1" dirty="0">
                <a:solidFill>
                  <a:schemeClr val="bg1"/>
                </a:solidFill>
              </a:rPr>
              <a:t>Frogs of the Wimmera </a:t>
            </a:r>
            <a:br>
              <a:rPr lang="en-AU" altLang="fr-FR" b="1" dirty="0">
                <a:solidFill>
                  <a:schemeClr val="bg1"/>
                </a:solidFill>
              </a:rPr>
            </a:br>
            <a:r>
              <a:rPr lang="en-AU" altLang="fr-FR" sz="2400" b="1" dirty="0">
                <a:solidFill>
                  <a:schemeClr val="bg1"/>
                </a:solidFill>
              </a:rPr>
              <a:t>Integrating frog education into your River Detectives Program</a:t>
            </a:r>
            <a:br>
              <a:rPr lang="en-AU" altLang="fr-FR" sz="2400" b="1" dirty="0">
                <a:solidFill>
                  <a:schemeClr val="bg1"/>
                </a:solidFill>
              </a:rPr>
            </a:br>
            <a:br>
              <a:rPr lang="en-AU" altLang="fr-FR" sz="2400" b="1" dirty="0">
                <a:solidFill>
                  <a:schemeClr val="bg1"/>
                </a:solidFill>
              </a:rPr>
            </a:br>
            <a:br>
              <a:rPr lang="en-AU" altLang="fr-FR" sz="2400" b="1" dirty="0">
                <a:solidFill>
                  <a:schemeClr val="bg1"/>
                </a:solidFill>
              </a:rPr>
            </a:br>
            <a:br>
              <a:rPr lang="en-AU" altLang="fr-FR" sz="2400" b="1" dirty="0">
                <a:solidFill>
                  <a:schemeClr val="bg1"/>
                </a:solidFill>
              </a:rPr>
            </a:br>
            <a:br>
              <a:rPr lang="en-AU" altLang="fr-FR" sz="2400" b="1" dirty="0">
                <a:solidFill>
                  <a:schemeClr val="bg1"/>
                </a:solidFill>
              </a:rPr>
            </a:br>
            <a:r>
              <a:rPr lang="en-AU" altLang="fr-FR" b="1" dirty="0">
                <a:solidFill>
                  <a:schemeClr val="bg1"/>
                </a:solidFill>
              </a:rPr>
              <a:t>1 What is a ‘frog’?</a:t>
            </a:r>
          </a:p>
        </p:txBody>
      </p:sp>
      <p:pic>
        <p:nvPicPr>
          <p:cNvPr id="8" name="Picture 3" descr="G:\2019\River detectives\WCMA.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91027" y="6019799"/>
            <a:ext cx="1000572" cy="7334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2019\River detectives\image00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4511" y="5879445"/>
            <a:ext cx="1710489" cy="83365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11"/>
          </p:nvPr>
        </p:nvSpPr>
        <p:spPr>
          <a:xfrm>
            <a:off x="2286000" y="6135973"/>
            <a:ext cx="5553073" cy="577128"/>
          </a:xfrm>
        </p:spPr>
        <p:txBody>
          <a:bodyPr/>
          <a:lstStyle/>
          <a:p>
            <a:r>
              <a:rPr lang="en-AU" dirty="0">
                <a:solidFill>
                  <a:srgbClr val="FFC000"/>
                </a:solidFill>
              </a:rPr>
              <a:t>Text by B. Bant 'Project Platypus' &amp; J. Clark, enviroed4all(R), (cc)  2020</a:t>
            </a:r>
          </a:p>
          <a:p>
            <a:r>
              <a:rPr lang="en-AU" dirty="0">
                <a:solidFill>
                  <a:srgbClr val="FFC000"/>
                </a:solidFill>
              </a:rPr>
              <a:t>Photos by J. Clark (unless otherwise acknowledged)  (cc) 2020. </a:t>
            </a:r>
            <a:endParaRPr lang="en-US" dirty="0">
              <a:solidFill>
                <a:srgbClr val="FFC000"/>
              </a:solidFill>
            </a:endParaRPr>
          </a:p>
        </p:txBody>
      </p:sp>
    </p:spTree>
    <p:extLst>
      <p:ext uri="{BB962C8B-B14F-4D97-AF65-F5344CB8AC3E}">
        <p14:creationId xmlns:p14="http://schemas.microsoft.com/office/powerpoint/2010/main" val="3807799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2020\River Detectives\for pds\frogs\WPS 34 NWW ck 0142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531" y="1689100"/>
            <a:ext cx="1895807" cy="152400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a:xfrm>
            <a:off x="1142999" y="185737"/>
            <a:ext cx="7888705" cy="639762"/>
          </a:xfrm>
        </p:spPr>
        <p:txBody>
          <a:bodyPr>
            <a:noAutofit/>
          </a:bodyPr>
          <a:lstStyle/>
          <a:p>
            <a:r>
              <a:rPr lang="en-AU" altLang="fr-FR" sz="4000" b="1" dirty="0">
                <a:solidFill>
                  <a:srgbClr val="0070C0"/>
                </a:solidFill>
              </a:rPr>
              <a:t>5.5 Encouraging frogs to thrive.</a:t>
            </a:r>
          </a:p>
        </p:txBody>
      </p:sp>
      <p:pic>
        <p:nvPicPr>
          <p:cNvPr id="5" name="Picture 2" descr="G:\2019\River detectives\image0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241301" y="1259717"/>
            <a:ext cx="8434268" cy="5318125"/>
          </a:xfrm>
        </p:spPr>
        <p:txBody>
          <a:bodyPr>
            <a:noAutofit/>
          </a:bodyPr>
          <a:lstStyle/>
          <a:p>
            <a:pPr marL="0" indent="0">
              <a:buNone/>
            </a:pPr>
            <a:r>
              <a:rPr lang="en-AU" sz="1800" dirty="0"/>
              <a:t>Basically what </a:t>
            </a:r>
            <a:r>
              <a:rPr lang="en-AU" sz="1800" b="1" dirty="0"/>
              <a:t>frogs need are water places with water plants</a:t>
            </a:r>
            <a:r>
              <a:rPr lang="en-AU" sz="1800" dirty="0"/>
              <a:t>.  You could create frog-friendly habitats by :</a:t>
            </a:r>
          </a:p>
          <a:p>
            <a:r>
              <a:rPr lang="en-AU" sz="1800" b="1" dirty="0"/>
              <a:t>improving the environmental health </a:t>
            </a:r>
            <a:r>
              <a:rPr lang="en-AU" sz="1800" dirty="0"/>
              <a:t>of a frog place (e.g. photo right)</a:t>
            </a:r>
          </a:p>
          <a:p>
            <a:pPr marL="355600" indent="-355600">
              <a:buNone/>
            </a:pPr>
            <a:r>
              <a:rPr lang="en-AU" sz="1800" dirty="0"/>
              <a:t>	especially at or near your RD site.</a:t>
            </a:r>
          </a:p>
          <a:p>
            <a:r>
              <a:rPr lang="en-AU" sz="1800" dirty="0"/>
              <a:t>adding frog friendly plants to a part of your </a:t>
            </a:r>
            <a:r>
              <a:rPr lang="en-AU" sz="1800" b="1" dirty="0"/>
              <a:t>garden</a:t>
            </a:r>
            <a:r>
              <a:rPr lang="en-AU" sz="1800" dirty="0"/>
              <a:t> </a:t>
            </a:r>
          </a:p>
          <a:p>
            <a:r>
              <a:rPr lang="en-AU" sz="1800" dirty="0"/>
              <a:t>creating a </a:t>
            </a:r>
            <a:r>
              <a:rPr lang="en-AU" sz="1800" b="1" dirty="0"/>
              <a:t>frog water place </a:t>
            </a:r>
            <a:r>
              <a:rPr lang="en-AU" sz="1800" dirty="0"/>
              <a:t>(frog pond, frog-bog or frog hotel) </a:t>
            </a:r>
          </a:p>
          <a:p>
            <a:pPr marL="0" lvl="0" indent="0">
              <a:buNone/>
            </a:pPr>
            <a:endParaRPr lang="en-AU" sz="1800" dirty="0"/>
          </a:p>
          <a:p>
            <a:pPr marL="0" lvl="0" indent="0">
              <a:buNone/>
            </a:pPr>
            <a:r>
              <a:rPr lang="en-AU" sz="1800" dirty="0"/>
              <a:t> Some suggestions for creating garden spaces to suit frogs can be found on the web, e.g.: </a:t>
            </a:r>
          </a:p>
          <a:p>
            <a:pPr marL="723900" lvl="0" indent="-368300">
              <a:buNone/>
            </a:pPr>
            <a:r>
              <a:rPr lang="en-AU" sz="1800" b="1" dirty="0"/>
              <a:t>. 	</a:t>
            </a:r>
            <a:r>
              <a:rPr lang="en-AU" sz="1800" i="1" dirty="0"/>
              <a:t>Land for Wildlife’s </a:t>
            </a:r>
            <a:r>
              <a:rPr lang="en-AU" sz="1800" dirty="0"/>
              <a:t>“</a:t>
            </a:r>
            <a:r>
              <a:rPr lang="en-AU" sz="1800" b="1" dirty="0"/>
              <a:t>Creating frog-friendly habitats</a:t>
            </a:r>
            <a:r>
              <a:rPr lang="en-AU" sz="1800" dirty="0"/>
              <a:t>”  at </a:t>
            </a:r>
            <a:r>
              <a:rPr lang="en-AU" sz="1800" dirty="0">
                <a:hlinkClick r:id="rId5"/>
              </a:rPr>
              <a:t>https://www.lfwseq.org.au/creating-frog-friendly-habitats/</a:t>
            </a:r>
            <a:r>
              <a:rPr lang="en-AU" sz="1800" dirty="0"/>
              <a:t>  </a:t>
            </a:r>
          </a:p>
          <a:p>
            <a:pPr marL="723900" indent="-368300"/>
            <a:r>
              <a:rPr lang="en-AU" sz="1800" i="1" dirty="0"/>
              <a:t>Australian Geographic’s </a:t>
            </a:r>
            <a:r>
              <a:rPr lang="en-AU" sz="1800" dirty="0"/>
              <a:t>“ </a:t>
            </a:r>
            <a:r>
              <a:rPr lang="en-AU" sz="1800" b="1" dirty="0"/>
              <a:t>How to make your backyard frog-friendly</a:t>
            </a:r>
            <a:r>
              <a:rPr lang="en-AU" sz="1800" dirty="0"/>
              <a:t>” at </a:t>
            </a:r>
            <a:r>
              <a:rPr lang="en-AU" sz="1800" dirty="0">
                <a:hlinkClick r:id="rId6"/>
              </a:rPr>
              <a:t>https://www.australiangeographic.com.au/topics/wildlife/2018/01/how-to-make-your-backyard-frog-friendly/</a:t>
            </a:r>
            <a:r>
              <a:rPr lang="en-AU" sz="1800" dirty="0"/>
              <a:t> </a:t>
            </a:r>
          </a:p>
          <a:p>
            <a:pPr marL="723900" indent="-368300"/>
            <a:r>
              <a:rPr lang="en-AU" sz="1800" i="1" dirty="0"/>
              <a:t>Melbourne Water’s </a:t>
            </a:r>
            <a:r>
              <a:rPr lang="en-AU" sz="1800" dirty="0"/>
              <a:t>“</a:t>
            </a:r>
            <a:r>
              <a:rPr lang="en-AU" sz="1800" b="1" dirty="0"/>
              <a:t>Frog-friendly habitat –guide</a:t>
            </a:r>
            <a:r>
              <a:rPr lang="en-AU" sz="1800" dirty="0"/>
              <a:t>” found in the page at </a:t>
            </a:r>
            <a:r>
              <a:rPr lang="en-AU" sz="1800" dirty="0">
                <a:hlinkClick r:id="rId7"/>
              </a:rPr>
              <a:t>https://www.melbournewater.com.au/water-data-and-education/learning-resources/browse-resources-year-level/creating-frog-friendly</a:t>
            </a:r>
            <a:r>
              <a:rPr lang="en-AU" sz="1800" dirty="0"/>
              <a:t> </a:t>
            </a:r>
            <a:endParaRPr lang="en-AU" sz="1800" b="1" dirty="0"/>
          </a:p>
        </p:txBody>
      </p:sp>
      <p:sp>
        <p:nvSpPr>
          <p:cNvPr id="6" name="AutoShape 4" descr="All About A Backyard Frog Pond – The Wetlands Cent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Footer Placeholder 2"/>
          <p:cNvSpPr>
            <a:spLocks noGrp="1"/>
          </p:cNvSpPr>
          <p:nvPr>
            <p:ph type="ftr" sz="quarter" idx="11"/>
          </p:nvPr>
        </p:nvSpPr>
        <p:spPr>
          <a:xfrm>
            <a:off x="536864" y="6356350"/>
            <a:ext cx="5482936" cy="365125"/>
          </a:xfrm>
        </p:spPr>
        <p:txBody>
          <a:bodyPr/>
          <a:lstStyle/>
          <a:p>
            <a:r>
              <a:rPr lang="en-AU" dirty="0"/>
              <a:t>Frogs of the Wimmera, (cc) B. Bant 'Project Platypus' &amp; J. Clark, enviroed4all(R), 2020</a:t>
            </a:r>
            <a:endParaRPr lang="en-US" dirty="0"/>
          </a:p>
        </p:txBody>
      </p:sp>
      <p:sp>
        <p:nvSpPr>
          <p:cNvPr id="10" name="Slide Number Placeholder 9"/>
          <p:cNvSpPr>
            <a:spLocks noGrp="1"/>
          </p:cNvSpPr>
          <p:nvPr>
            <p:ph type="sldNum" sz="quarter" idx="12"/>
          </p:nvPr>
        </p:nvSpPr>
        <p:spPr>
          <a:xfrm>
            <a:off x="6019800" y="6384925"/>
            <a:ext cx="2133600" cy="365125"/>
          </a:xfrm>
        </p:spPr>
        <p:txBody>
          <a:bodyPr/>
          <a:lstStyle/>
          <a:p>
            <a:fld id="{B6F15528-21DE-4FAA-801E-634DDDAF4B2B}" type="slidenum">
              <a:rPr lang="en-US" smtClean="0"/>
              <a:pPr/>
              <a:t>30</a:t>
            </a:fld>
            <a:endParaRPr lang="en-US"/>
          </a:p>
        </p:txBody>
      </p:sp>
      <p:pic>
        <p:nvPicPr>
          <p:cNvPr id="12" name="Picture 11" descr="G:\2020\River Detectives\for pds\frogs\July2011P1080371 burrowing fro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105" y="55476"/>
            <a:ext cx="990600" cy="86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569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65200" y="192521"/>
            <a:ext cx="8001000" cy="639762"/>
          </a:xfrm>
        </p:spPr>
        <p:txBody>
          <a:bodyPr>
            <a:noAutofit/>
          </a:bodyPr>
          <a:lstStyle/>
          <a:p>
            <a:r>
              <a:rPr lang="en-AU" altLang="fr-FR" sz="4000" b="1" dirty="0">
                <a:solidFill>
                  <a:srgbClr val="0070C0"/>
                </a:solidFill>
              </a:rPr>
              <a:t>5.6  Create frog water homes </a:t>
            </a:r>
          </a:p>
        </p:txBody>
      </p:sp>
      <p:pic>
        <p:nvPicPr>
          <p:cNvPr id="5" name="Picture 2" descr="G:\2019\River detectives\image00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07975" y="998795"/>
            <a:ext cx="8229600" cy="5629847"/>
          </a:xfrm>
        </p:spPr>
        <p:txBody>
          <a:bodyPr>
            <a:noAutofit/>
          </a:bodyPr>
          <a:lstStyle/>
          <a:p>
            <a:pPr marL="0" lvl="0" indent="0">
              <a:buNone/>
            </a:pPr>
            <a:r>
              <a:rPr lang="en-AU" sz="1800" dirty="0"/>
              <a:t>The decline in frogs has led to a </a:t>
            </a:r>
            <a:r>
              <a:rPr lang="en-AU" sz="1800" b="1" dirty="0"/>
              <a:t>National Frog Pond Building Project </a:t>
            </a:r>
            <a:r>
              <a:rPr lang="en-AU" sz="1800" dirty="0"/>
              <a:t>led by the </a:t>
            </a:r>
            <a:r>
              <a:rPr lang="en-AU" sz="1800" i="1" dirty="0"/>
              <a:t>Australian Museum </a:t>
            </a:r>
            <a:r>
              <a:rPr lang="en-AU" sz="1800" dirty="0"/>
              <a:t>and </a:t>
            </a:r>
            <a:r>
              <a:rPr lang="en-AU" sz="1800" i="1" dirty="0"/>
              <a:t>Bunnings</a:t>
            </a:r>
            <a:r>
              <a:rPr lang="en-AU" sz="1800" dirty="0"/>
              <a:t> (see </a:t>
            </a:r>
            <a:r>
              <a:rPr lang="en-AU" sz="1800" dirty="0">
                <a:hlinkClick r:id="rId4"/>
              </a:rPr>
              <a:t>https://portal.frogid.net.au/schools</a:t>
            </a:r>
            <a:r>
              <a:rPr lang="en-AU" sz="1800" dirty="0"/>
              <a:t> ) to encourage schools to build frog water places (ponds, bogs and hotels) where frogs and tadpoles can thrive.  Instructions for building these  can be found on the web: </a:t>
            </a:r>
          </a:p>
          <a:p>
            <a:pPr marL="355600" indent="-355600"/>
            <a:r>
              <a:rPr lang="en-AU" sz="1800" dirty="0"/>
              <a:t>The </a:t>
            </a:r>
            <a:r>
              <a:rPr lang="en-AU" sz="1800" i="1" dirty="0"/>
              <a:t>Garden Gurus TV </a:t>
            </a:r>
            <a:r>
              <a:rPr lang="en-AU" sz="1800" dirty="0"/>
              <a:t>‘</a:t>
            </a:r>
            <a:r>
              <a:rPr lang="en-AU" sz="1800" b="1" i="1" dirty="0"/>
              <a:t>Build a </a:t>
            </a:r>
            <a:r>
              <a:rPr lang="en-AU" sz="1800" b="1" i="1" dirty="0" err="1"/>
              <a:t>frogpond</a:t>
            </a:r>
            <a:r>
              <a:rPr lang="en-AU" sz="1800" b="1" i="1" dirty="0"/>
              <a:t> </a:t>
            </a:r>
            <a:r>
              <a:rPr lang="en-AU" sz="1800" i="1" dirty="0"/>
              <a:t>for under $100 (WA)’ </a:t>
            </a:r>
            <a:r>
              <a:rPr lang="en-AU" sz="1800" dirty="0"/>
              <a:t>(2-minute video) at </a:t>
            </a:r>
            <a:r>
              <a:rPr lang="en-AU" sz="1800" u="sng" dirty="0">
                <a:hlinkClick r:id="rId5"/>
              </a:rPr>
              <a:t>https://www.youtube.com/watch?v=VrVCPUhRLDo</a:t>
            </a:r>
            <a:endParaRPr lang="en-AU" sz="1800" dirty="0"/>
          </a:p>
          <a:p>
            <a:pPr marL="355600" indent="-355600"/>
            <a:r>
              <a:rPr lang="en-AU" sz="1800" i="1" dirty="0"/>
              <a:t>Gardening Australia’s </a:t>
            </a:r>
            <a:r>
              <a:rPr lang="en-AU" sz="1800" dirty="0"/>
              <a:t>‘</a:t>
            </a:r>
            <a:r>
              <a:rPr lang="en-AU" sz="1800" b="1" i="1" dirty="0"/>
              <a:t>How to create a frog bog habitat</a:t>
            </a:r>
            <a:r>
              <a:rPr lang="en-AU" sz="1800" dirty="0"/>
              <a:t>’  with Costa (10- minute video ) shows what needs to be considered to also make it safe in a school environment at </a:t>
            </a:r>
            <a:r>
              <a:rPr lang="en-AU" sz="1800" u="sng" dirty="0">
                <a:hlinkClick r:id="rId6"/>
              </a:rPr>
              <a:t>https://www.youtube.com/watch?v=i2RN7gmW3NQ</a:t>
            </a:r>
            <a:r>
              <a:rPr lang="en-AU" sz="1800" dirty="0"/>
              <a:t> </a:t>
            </a:r>
          </a:p>
          <a:p>
            <a:pPr marL="355600" indent="-355600" defTabSz="876300">
              <a:tabLst>
                <a:tab pos="6731000" algn="l"/>
              </a:tabLst>
            </a:pPr>
            <a:r>
              <a:rPr lang="en-AU" sz="1800" i="1" dirty="0"/>
              <a:t>Bunning</a:t>
            </a:r>
            <a:r>
              <a:rPr lang="en-AU" sz="1800" dirty="0"/>
              <a:t>s “</a:t>
            </a:r>
            <a:r>
              <a:rPr lang="en-AU" sz="1800" b="1" i="1" dirty="0"/>
              <a:t>How to build a frog pond</a:t>
            </a:r>
            <a:r>
              <a:rPr lang="en-AU" sz="1800" dirty="0"/>
              <a:t>”  includes a materials list and their current cost at </a:t>
            </a:r>
            <a:r>
              <a:rPr lang="en-AU" sz="1800" dirty="0">
                <a:hlinkClick r:id="rId7"/>
              </a:rPr>
              <a:t>https://www.bunnings.com.au/diy-advice/outdoor/paths-and-landscaping/how-to-create-a-frog-pond</a:t>
            </a:r>
            <a:r>
              <a:rPr lang="en-AU" sz="1800" dirty="0"/>
              <a:t> .</a:t>
            </a:r>
          </a:p>
          <a:p>
            <a:pPr marL="355600" indent="-355600" defTabSz="876300">
              <a:tabLst>
                <a:tab pos="6731000" algn="l"/>
              </a:tabLst>
            </a:pPr>
            <a:r>
              <a:rPr lang="en-AU" sz="1800" i="1" dirty="0"/>
              <a:t>Wildlife Preservation Society of Queensland </a:t>
            </a:r>
            <a:r>
              <a:rPr lang="en-AU" sz="1800" dirty="0"/>
              <a:t>‘ Step-by-step guide to </a:t>
            </a:r>
          </a:p>
          <a:p>
            <a:pPr marL="355600" indent="-355600" defTabSz="876300">
              <a:buNone/>
              <a:tabLst>
                <a:tab pos="6731000" algn="l"/>
              </a:tabLst>
            </a:pPr>
            <a:r>
              <a:rPr lang="en-AU" sz="1800" dirty="0"/>
              <a:t>	</a:t>
            </a:r>
            <a:r>
              <a:rPr lang="en-AU" sz="1800" b="1" i="1" dirty="0"/>
              <a:t>building a frog hotel</a:t>
            </a:r>
            <a:r>
              <a:rPr lang="en-AU" sz="1800" dirty="0"/>
              <a:t>’ (photo right), includes keeping Cane Toads out</a:t>
            </a:r>
          </a:p>
          <a:p>
            <a:pPr marL="355600" indent="-355600" defTabSz="876300">
              <a:buNone/>
              <a:tabLst>
                <a:tab pos="6731000" algn="l"/>
              </a:tabLst>
            </a:pPr>
            <a:r>
              <a:rPr lang="en-AU" sz="1800" dirty="0"/>
              <a:t>	at  </a:t>
            </a:r>
            <a:r>
              <a:rPr lang="en-AU" sz="1800" dirty="0">
                <a:hlinkClick r:id="rId8"/>
              </a:rPr>
              <a:t>https://wildlife.org.au/wp-content/uploads/2020/04/Step-by-step_guide_frog_hotel-1.pdf</a:t>
            </a:r>
            <a:r>
              <a:rPr lang="en-AU" sz="1800" dirty="0"/>
              <a:t> . </a:t>
            </a:r>
          </a:p>
          <a:p>
            <a:pPr marL="355600" indent="-355600" defTabSz="876300">
              <a:tabLst>
                <a:tab pos="6731000" algn="l"/>
              </a:tabLst>
            </a:pPr>
            <a:r>
              <a:rPr lang="en-AU" sz="1800" i="1" dirty="0"/>
              <a:t>CREEC</a:t>
            </a:r>
            <a:r>
              <a:rPr lang="en-AU" sz="1800" dirty="0"/>
              <a:t> has a 5-step summary for </a:t>
            </a:r>
            <a:r>
              <a:rPr lang="en-AU" sz="1800" b="1" i="1" dirty="0"/>
              <a:t>building a DIY Frog Hotel </a:t>
            </a:r>
            <a:r>
              <a:rPr lang="en-AU" sz="1800" dirty="0"/>
              <a:t>at </a:t>
            </a:r>
            <a:r>
              <a:rPr lang="en-AU" sz="1800" dirty="0">
                <a:hlinkClick r:id="rId9"/>
              </a:rPr>
              <a:t>https://www.facebook.com/FriendsOfCreec/photos/a.417047315027952/3434434993289154/</a:t>
            </a:r>
            <a:r>
              <a:rPr lang="en-AU" sz="1800" dirty="0"/>
              <a:t>  </a:t>
            </a:r>
          </a:p>
        </p:txBody>
      </p:sp>
      <p:sp>
        <p:nvSpPr>
          <p:cNvPr id="3" name="AutoShape 2" descr="Our Wonderful Frog Bog - Candlebark Indigenous Nurs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27085" y="3962400"/>
            <a:ext cx="1348484" cy="1905000"/>
          </a:xfrm>
          <a:prstGeom prst="rect">
            <a:avLst/>
          </a:prstGeom>
        </p:spPr>
      </p:pic>
      <p:sp>
        <p:nvSpPr>
          <p:cNvPr id="4" name="Footer Placeholder 3"/>
          <p:cNvSpPr>
            <a:spLocks noGrp="1"/>
          </p:cNvSpPr>
          <p:nvPr>
            <p:ph type="ftr" sz="quarter" idx="11"/>
          </p:nvPr>
        </p:nvSpPr>
        <p:spPr>
          <a:xfrm>
            <a:off x="2044700" y="6418335"/>
            <a:ext cx="6248400" cy="365125"/>
          </a:xfrm>
        </p:spPr>
        <p:txBody>
          <a:bodyPr/>
          <a:lstStyle/>
          <a:p>
            <a:r>
              <a:rPr lang="en-AU" dirty="0"/>
              <a:t>Frogs of the Wimmera, (cc) B. Bant 'Project </a:t>
            </a:r>
            <a:r>
              <a:rPr lang="en-AU" dirty="0" err="1"/>
              <a:t>Playtpus</a:t>
            </a:r>
            <a:r>
              <a:rPr lang="en-AU" dirty="0"/>
              <a:t>' &amp; J. Clark, enviroed4all(R), 2020</a:t>
            </a:r>
            <a:endParaRPr lang="en-US" dirty="0"/>
          </a:p>
        </p:txBody>
      </p:sp>
      <p:sp>
        <p:nvSpPr>
          <p:cNvPr id="10" name="Slide Number Placeholder 9"/>
          <p:cNvSpPr>
            <a:spLocks noGrp="1"/>
          </p:cNvSpPr>
          <p:nvPr>
            <p:ph type="sldNum" sz="quarter" idx="12"/>
          </p:nvPr>
        </p:nvSpPr>
        <p:spPr>
          <a:xfrm>
            <a:off x="6019800" y="6366777"/>
            <a:ext cx="2133600" cy="365125"/>
          </a:xfrm>
        </p:spPr>
        <p:txBody>
          <a:bodyPr/>
          <a:lstStyle/>
          <a:p>
            <a:fld id="{B6F15528-21DE-4FAA-801E-634DDDAF4B2B}" type="slidenum">
              <a:rPr lang="en-US" smtClean="0"/>
              <a:pPr/>
              <a:t>31</a:t>
            </a:fld>
            <a:endParaRPr lang="en-US" dirty="0"/>
          </a:p>
        </p:txBody>
      </p:sp>
      <p:pic>
        <p:nvPicPr>
          <p:cNvPr id="12" name="Picture 11" descr="G:\2020\River Detectives\for pds\frogs\July2011P1080371 burrowing frog.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105" y="55476"/>
            <a:ext cx="990600" cy="86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557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30300" y="283568"/>
            <a:ext cx="8001000" cy="639762"/>
          </a:xfrm>
        </p:spPr>
        <p:txBody>
          <a:bodyPr>
            <a:noAutofit/>
          </a:bodyPr>
          <a:lstStyle/>
          <a:p>
            <a:r>
              <a:rPr lang="en-AU" altLang="fr-FR" sz="4000" b="1" dirty="0">
                <a:solidFill>
                  <a:srgbClr val="0070C0"/>
                </a:solidFill>
              </a:rPr>
              <a:t>5.7 Key frog resources</a:t>
            </a:r>
          </a:p>
        </p:txBody>
      </p:sp>
      <p:pic>
        <p:nvPicPr>
          <p:cNvPr id="5" name="Picture 2" descr="G:\2019\River detectives\image00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219200"/>
            <a:ext cx="5867400" cy="4906963"/>
          </a:xfrm>
        </p:spPr>
        <p:txBody>
          <a:bodyPr>
            <a:normAutofit/>
          </a:bodyPr>
          <a:lstStyle/>
          <a:p>
            <a:pPr lvl="0"/>
            <a:r>
              <a:rPr lang="en-AU" sz="1800" b="1" i="1" dirty="0"/>
              <a:t>River Detectives </a:t>
            </a:r>
            <a:r>
              <a:rPr lang="en-AU" sz="1800" b="1" dirty="0"/>
              <a:t>– </a:t>
            </a:r>
            <a:r>
              <a:rPr lang="en-AU" sz="1800" dirty="0"/>
              <a:t>search the resources section for relevant frog activities and resources</a:t>
            </a:r>
          </a:p>
          <a:p>
            <a:pPr lvl="0"/>
            <a:r>
              <a:rPr lang="en-AU" sz="1800" b="1" i="1" dirty="0"/>
              <a:t>Wimmera CMA </a:t>
            </a:r>
            <a:r>
              <a:rPr lang="en-AU" sz="1800" b="1" dirty="0"/>
              <a:t>Glovebox Guide to Wetland Frogs  </a:t>
            </a:r>
            <a:r>
              <a:rPr lang="en-AU" sz="1800" dirty="0"/>
              <a:t>- Detailed information about each frog found in the Wimmera, plus a CD of frog calls. Great for student research and use on site.  You can visit/call the Wimmera CMA to obtain a free copy of the guide.</a:t>
            </a:r>
          </a:p>
          <a:p>
            <a:pPr lvl="0"/>
            <a:r>
              <a:rPr lang="en-AU" sz="1800" b="1" i="1" dirty="0" err="1"/>
              <a:t>Waterwatch</a:t>
            </a:r>
            <a:r>
              <a:rPr lang="en-AU" sz="1800" b="1" dirty="0"/>
              <a:t> Frog &amp; Tadpole ID charts </a:t>
            </a:r>
            <a:r>
              <a:rPr lang="en-AU" sz="1800" dirty="0"/>
              <a:t>– use these on-site to identify frogs and tadpoles (printable ID charts attached to the email with this PD)</a:t>
            </a:r>
          </a:p>
          <a:p>
            <a:pPr lvl="0"/>
            <a:r>
              <a:rPr lang="en-AU" sz="1800" b="1" i="1" dirty="0"/>
              <a:t>Museum Australia </a:t>
            </a:r>
            <a:r>
              <a:rPr lang="en-AU" sz="1800" dirty="0">
                <a:hlinkClick r:id="rId3"/>
              </a:rPr>
              <a:t>–</a:t>
            </a:r>
            <a:r>
              <a:rPr lang="en-AU" sz="1800" dirty="0"/>
              <a:t> comprehensive, easy to follow, curriculum aligned frog education units.  </a:t>
            </a:r>
            <a:r>
              <a:rPr lang="en-AU" sz="1800" u="sng" dirty="0">
                <a:hlinkClick r:id="rId3"/>
              </a:rPr>
              <a:t>https://www.frogid.net.au/schools</a:t>
            </a:r>
            <a:endParaRPr lang="en-AU" sz="1800" u="sng" dirty="0"/>
          </a:p>
          <a:p>
            <a:pPr lvl="0"/>
            <a:r>
              <a:rPr lang="en-AU" sz="1800" b="1" i="1" dirty="0"/>
              <a:t>Museum</a:t>
            </a:r>
            <a:r>
              <a:rPr lang="en-AU" sz="1800" b="1" dirty="0"/>
              <a:t> </a:t>
            </a:r>
            <a:r>
              <a:rPr lang="en-AU" sz="1800" b="1" i="1" dirty="0"/>
              <a:t>Australia Frog ID app </a:t>
            </a:r>
            <a:r>
              <a:rPr lang="en-AU" sz="1800" dirty="0"/>
              <a:t>(as already mentioned) – use this at your River Detective monitoring sites, or at school if you hear a frog call. </a:t>
            </a:r>
          </a:p>
        </p:txBody>
      </p:sp>
      <p:sp>
        <p:nvSpPr>
          <p:cNvPr id="4" name="AutoShape 4" descr="Wimmera CMAs Newsletter Petyan draf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6" descr="Wimmera CMA on Twitter: &quot;Have you heard the growling grass frog i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r="44950"/>
          <a:stretch/>
        </p:blipFill>
        <p:spPr>
          <a:xfrm>
            <a:off x="6398948" y="3099919"/>
            <a:ext cx="2390720" cy="3070225"/>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7037" t="23332" r="4074" b="11111"/>
          <a:stretch/>
        </p:blipFill>
        <p:spPr>
          <a:xfrm>
            <a:off x="6552525" y="1049590"/>
            <a:ext cx="2059252" cy="2024930"/>
          </a:xfrm>
          <a:prstGeom prst="rect">
            <a:avLst/>
          </a:prstGeom>
        </p:spPr>
      </p:pic>
      <p:sp>
        <p:nvSpPr>
          <p:cNvPr id="3" name="Footer Placeholder 2"/>
          <p:cNvSpPr>
            <a:spLocks noGrp="1"/>
          </p:cNvSpPr>
          <p:nvPr>
            <p:ph type="ftr" sz="quarter" idx="11"/>
          </p:nvPr>
        </p:nvSpPr>
        <p:spPr>
          <a:xfrm>
            <a:off x="612775" y="6356350"/>
            <a:ext cx="6169025" cy="365125"/>
          </a:xfrm>
        </p:spPr>
        <p:txBody>
          <a:bodyPr/>
          <a:lstStyle/>
          <a:p>
            <a:r>
              <a:rPr lang="en-AU" dirty="0"/>
              <a:t>Frogs of the Wimmera, (cc) B. Bant 'Project Platypus' &amp; J. Clark, enviroed4all(R), 2020</a:t>
            </a:r>
            <a:endParaRPr lang="en-US" dirty="0"/>
          </a:p>
        </p:txBody>
      </p:sp>
      <p:sp>
        <p:nvSpPr>
          <p:cNvPr id="7" name="Slide Number Placeholder 6"/>
          <p:cNvSpPr>
            <a:spLocks noGrp="1"/>
          </p:cNvSpPr>
          <p:nvPr>
            <p:ph type="sldNum" sz="quarter" idx="12"/>
          </p:nvPr>
        </p:nvSpPr>
        <p:spPr>
          <a:xfrm>
            <a:off x="6019800" y="6386315"/>
            <a:ext cx="2133600" cy="365125"/>
          </a:xfrm>
        </p:spPr>
        <p:txBody>
          <a:bodyPr/>
          <a:lstStyle/>
          <a:p>
            <a:fld id="{B6F15528-21DE-4FAA-801E-634DDDAF4B2B}" type="slidenum">
              <a:rPr lang="en-US" smtClean="0"/>
              <a:pPr/>
              <a:t>32</a:t>
            </a:fld>
            <a:endParaRPr lang="en-US"/>
          </a:p>
        </p:txBody>
      </p:sp>
      <p:pic>
        <p:nvPicPr>
          <p:cNvPr id="12" name="Picture 11" descr="G:\2020\River Detectives\for pds\frogs\July2011P1080371 burrowing fro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05" y="55476"/>
            <a:ext cx="990600" cy="86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110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2020\River Detectives\for pds\frogs\July2011P1080371 burrowing fro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7" t="12343" r="1380" b="4614"/>
          <a:stretch/>
        </p:blipFill>
        <p:spPr bwMode="auto">
          <a:xfrm>
            <a:off x="1"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230606" y="381000"/>
            <a:ext cx="8153400" cy="2971800"/>
          </a:xfrm>
        </p:spPr>
        <p:txBody>
          <a:bodyPr>
            <a:normAutofit fontScale="90000"/>
          </a:bodyPr>
          <a:lstStyle/>
          <a:p>
            <a:r>
              <a:rPr lang="en-AU" altLang="fr-FR" sz="6000" b="1" dirty="0">
                <a:solidFill>
                  <a:schemeClr val="bg1"/>
                </a:solidFill>
              </a:rPr>
              <a:t>Frogs of the Wimmera </a:t>
            </a:r>
            <a:br>
              <a:rPr lang="en-AU" altLang="fr-FR" b="1" dirty="0">
                <a:solidFill>
                  <a:schemeClr val="bg1"/>
                </a:solidFill>
              </a:rPr>
            </a:br>
            <a:r>
              <a:rPr lang="en-AU" altLang="fr-FR" sz="2400" b="1" dirty="0">
                <a:solidFill>
                  <a:schemeClr val="bg1"/>
                </a:solidFill>
              </a:rPr>
              <a:t>Integrating frog education into your River Detectives Program</a:t>
            </a:r>
            <a:br>
              <a:rPr lang="en-AU" altLang="fr-FR" sz="2400" b="1" dirty="0">
                <a:solidFill>
                  <a:schemeClr val="bg1"/>
                </a:solidFill>
              </a:rPr>
            </a:br>
            <a:br>
              <a:rPr lang="en-AU" altLang="fr-FR" sz="2400" b="1" dirty="0">
                <a:solidFill>
                  <a:schemeClr val="bg1"/>
                </a:solidFill>
              </a:rPr>
            </a:br>
            <a:br>
              <a:rPr lang="en-AU" altLang="fr-FR" sz="2400" b="1" dirty="0">
                <a:solidFill>
                  <a:schemeClr val="bg1"/>
                </a:solidFill>
              </a:rPr>
            </a:br>
            <a:br>
              <a:rPr lang="en-AU" altLang="fr-FR" sz="2400" b="1" dirty="0">
                <a:solidFill>
                  <a:schemeClr val="bg1"/>
                </a:solidFill>
              </a:rPr>
            </a:br>
            <a:br>
              <a:rPr lang="en-AU" altLang="fr-FR" sz="2400" b="1" dirty="0">
                <a:solidFill>
                  <a:schemeClr val="bg1"/>
                </a:solidFill>
              </a:rPr>
            </a:br>
            <a:r>
              <a:rPr lang="en-AU" altLang="fr-FR" b="1" dirty="0">
                <a:solidFill>
                  <a:schemeClr val="bg1"/>
                </a:solidFill>
              </a:rPr>
              <a:t>5 Frog education evaluation</a:t>
            </a:r>
          </a:p>
        </p:txBody>
      </p:sp>
      <p:pic>
        <p:nvPicPr>
          <p:cNvPr id="8" name="Picture 3" descr="G:\2019\River detectives\WCMA.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91027" y="6019799"/>
            <a:ext cx="1000572" cy="7334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2019\River detectives\image00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4511" y="5879445"/>
            <a:ext cx="1710489" cy="83365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11"/>
          </p:nvPr>
        </p:nvSpPr>
        <p:spPr>
          <a:xfrm>
            <a:off x="2286000" y="6135973"/>
            <a:ext cx="5553073" cy="577128"/>
          </a:xfrm>
        </p:spPr>
        <p:txBody>
          <a:bodyPr/>
          <a:lstStyle/>
          <a:p>
            <a:r>
              <a:rPr lang="en-AU" dirty="0">
                <a:solidFill>
                  <a:srgbClr val="FFC000"/>
                </a:solidFill>
              </a:rPr>
              <a:t>Text by B. Bant 'Project Platypus' &amp; J. Clark, enviroed4all(R), (cc)  2020</a:t>
            </a:r>
          </a:p>
          <a:p>
            <a:r>
              <a:rPr lang="en-AU" dirty="0">
                <a:solidFill>
                  <a:srgbClr val="FFC000"/>
                </a:solidFill>
              </a:rPr>
              <a:t>Photos by J. Clark (unless otherwise acknowledged)  (cc) 2020. </a:t>
            </a:r>
            <a:endParaRPr lang="en-US" dirty="0">
              <a:solidFill>
                <a:srgbClr val="FFC000"/>
              </a:solidFill>
            </a:endParaRPr>
          </a:p>
        </p:txBody>
      </p:sp>
    </p:spTree>
    <p:extLst>
      <p:ext uri="{BB962C8B-B14F-4D97-AF65-F5344CB8AC3E}">
        <p14:creationId xmlns:p14="http://schemas.microsoft.com/office/powerpoint/2010/main" val="4078692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410200" y="195134"/>
            <a:ext cx="3276600" cy="5181600"/>
          </a:xfrm>
          <a:prstGeom prst="rect">
            <a:avLst/>
          </a:prstGeom>
          <a:ln w="3175">
            <a:solidFill>
              <a:schemeClr val="accent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1800" b="1" dirty="0">
                <a:solidFill>
                  <a:srgbClr val="0070C0"/>
                </a:solidFill>
                <a:latin typeface="Arial" panose="020B0604020202020204" pitchFamily="34" charset="0"/>
                <a:cs typeface="Arial" panose="020B0604020202020204" pitchFamily="34" charset="0"/>
              </a:rPr>
              <a:t>River Detectives, T4, 2020.</a:t>
            </a:r>
          </a:p>
          <a:p>
            <a:endParaRPr lang="en-AU" sz="1400" b="1" dirty="0">
              <a:solidFill>
                <a:srgbClr val="0070C0"/>
              </a:solidFill>
              <a:latin typeface="Arial" panose="020B0604020202020204" pitchFamily="34" charset="0"/>
              <a:cs typeface="Arial" panose="020B0604020202020204" pitchFamily="34" charset="0"/>
            </a:endParaRPr>
          </a:p>
          <a:p>
            <a:r>
              <a:rPr lang="en-AU" sz="1400" b="1" dirty="0">
                <a:solidFill>
                  <a:srgbClr val="0070C0"/>
                </a:solidFill>
                <a:latin typeface="Arial" panose="020B0604020202020204" pitchFamily="34" charset="0"/>
                <a:cs typeface="Arial" panose="020B0604020202020204" pitchFamily="34" charset="0"/>
              </a:rPr>
              <a:t>Frogs of the Wimmera </a:t>
            </a:r>
          </a:p>
          <a:p>
            <a:endParaRPr lang="en-AU" sz="1400" b="1" dirty="0">
              <a:solidFill>
                <a:srgbClr val="0070C0"/>
              </a:solidFill>
              <a:latin typeface="Arial" panose="020B0604020202020204" pitchFamily="34" charset="0"/>
              <a:cs typeface="Arial" panose="020B0604020202020204" pitchFamily="34" charset="0"/>
            </a:endParaRPr>
          </a:p>
          <a:p>
            <a:r>
              <a:rPr lang="en-AU" sz="1400" b="1" dirty="0">
                <a:solidFill>
                  <a:srgbClr val="0070C0"/>
                </a:solidFill>
                <a:latin typeface="Arial" panose="020B0604020202020204" pitchFamily="34" charset="0"/>
                <a:cs typeface="Arial" panose="020B0604020202020204" pitchFamily="34" charset="0"/>
              </a:rPr>
              <a:t>Professional Development </a:t>
            </a:r>
          </a:p>
          <a:p>
            <a:r>
              <a:rPr lang="en-AU" sz="1400" b="1" dirty="0">
                <a:solidFill>
                  <a:srgbClr val="0070C0"/>
                </a:solidFill>
                <a:latin typeface="Arial" panose="020B0604020202020204" pitchFamily="34" charset="0"/>
                <a:cs typeface="Arial" panose="020B0604020202020204" pitchFamily="34" charset="0"/>
              </a:rPr>
              <a:t>PPT session  Evaluation</a:t>
            </a:r>
          </a:p>
          <a:p>
            <a:pPr algn="just"/>
            <a:endParaRPr lang="en-AU" sz="1400" dirty="0">
              <a:latin typeface="Arial" panose="020B0604020202020204" pitchFamily="34" charset="0"/>
              <a:cs typeface="Arial" panose="020B0604020202020204" pitchFamily="34" charset="0"/>
            </a:endParaRPr>
          </a:p>
          <a:p>
            <a:pPr algn="just"/>
            <a:r>
              <a:rPr lang="en-AU" sz="1400" dirty="0">
                <a:latin typeface="Arial" panose="020B0604020202020204" pitchFamily="34" charset="0"/>
                <a:cs typeface="Arial" panose="020B0604020202020204" pitchFamily="34" charset="0"/>
              </a:rPr>
              <a:t>A </a:t>
            </a:r>
            <a:r>
              <a:rPr lang="en-AU" sz="1400" b="1" dirty="0">
                <a:latin typeface="Arial" panose="020B0604020202020204" pitchFamily="34" charset="0"/>
                <a:cs typeface="Arial" panose="020B0604020202020204" pitchFamily="34" charset="0"/>
              </a:rPr>
              <a:t>DOCX copy </a:t>
            </a:r>
            <a:r>
              <a:rPr lang="en-AU" sz="1400" dirty="0">
                <a:latin typeface="Arial" panose="020B0604020202020204" pitchFamily="34" charset="0"/>
                <a:cs typeface="Arial" panose="020B0604020202020204" pitchFamily="34" charset="0"/>
              </a:rPr>
              <a:t>of this form has  been attached on this email for you. Please </a:t>
            </a:r>
            <a:r>
              <a:rPr lang="en-AU" sz="1400" b="1" dirty="0">
                <a:latin typeface="Arial" panose="020B0604020202020204" pitchFamily="34" charset="0"/>
                <a:cs typeface="Arial" panose="020B0604020202020204" pitchFamily="34" charset="0"/>
              </a:rPr>
              <a:t>complete</a:t>
            </a:r>
            <a:r>
              <a:rPr lang="en-AU" sz="1400" dirty="0">
                <a:latin typeface="Arial" panose="020B0604020202020204" pitchFamily="34" charset="0"/>
                <a:cs typeface="Arial" panose="020B0604020202020204" pitchFamily="34" charset="0"/>
              </a:rPr>
              <a:t> this and </a:t>
            </a:r>
            <a:r>
              <a:rPr lang="en-AU" sz="1400" b="1" dirty="0">
                <a:latin typeface="Arial" panose="020B0604020202020204" pitchFamily="34" charset="0"/>
                <a:cs typeface="Arial" panose="020B0604020202020204" pitchFamily="34" charset="0"/>
              </a:rPr>
              <a:t>email </a:t>
            </a:r>
            <a:r>
              <a:rPr lang="en-AU" sz="1400" dirty="0">
                <a:latin typeface="Arial" panose="020B0604020202020204" pitchFamily="34" charset="0"/>
                <a:cs typeface="Arial" panose="020B0604020202020204" pitchFamily="34" charset="0"/>
              </a:rPr>
              <a:t>it back to me.</a:t>
            </a:r>
          </a:p>
          <a:p>
            <a:pPr algn="just"/>
            <a:endParaRPr lang="en-AU" sz="1400" dirty="0">
              <a:latin typeface="Arial" panose="020B0604020202020204" pitchFamily="34" charset="0"/>
              <a:cs typeface="Arial" panose="020B0604020202020204" pitchFamily="34" charset="0"/>
            </a:endParaRPr>
          </a:p>
          <a:p>
            <a:pPr algn="just"/>
            <a:r>
              <a:rPr lang="en-AU" sz="1400" dirty="0">
                <a:latin typeface="Arial" panose="020B0604020202020204" pitchFamily="34" charset="0"/>
                <a:cs typeface="Arial" panose="020B0604020202020204" pitchFamily="34" charset="0"/>
              </a:rPr>
              <a:t>Your </a:t>
            </a:r>
            <a:r>
              <a:rPr lang="en-AU" sz="1400" b="1" dirty="0">
                <a:latin typeface="Arial" panose="020B0604020202020204" pitchFamily="34" charset="0"/>
                <a:cs typeface="Arial" panose="020B0604020202020204" pitchFamily="34" charset="0"/>
              </a:rPr>
              <a:t>feedback</a:t>
            </a:r>
            <a:r>
              <a:rPr lang="en-AU" sz="1400" dirty="0">
                <a:latin typeface="Arial" panose="020B0604020202020204" pitchFamily="34" charset="0"/>
                <a:cs typeface="Arial" panose="020B0604020202020204" pitchFamily="34" charset="0"/>
              </a:rPr>
              <a:t> on this </a:t>
            </a:r>
            <a:r>
              <a:rPr lang="en-AU" sz="1400" b="1" dirty="0">
                <a:latin typeface="Arial" panose="020B0604020202020204" pitchFamily="34" charset="0"/>
                <a:cs typeface="Arial" panose="020B0604020202020204" pitchFamily="34" charset="0"/>
              </a:rPr>
              <a:t>PPT PD </a:t>
            </a:r>
            <a:r>
              <a:rPr lang="en-AU" sz="1400" dirty="0">
                <a:latin typeface="Arial" panose="020B0604020202020204" pitchFamily="34" charset="0"/>
                <a:cs typeface="Arial" panose="020B0604020202020204" pitchFamily="34" charset="0"/>
              </a:rPr>
              <a:t>is essential.  </a:t>
            </a:r>
          </a:p>
          <a:p>
            <a:pPr algn="just"/>
            <a:endParaRPr lang="en-AU" sz="1400" dirty="0">
              <a:latin typeface="Arial" panose="020B0604020202020204" pitchFamily="34" charset="0"/>
              <a:cs typeface="Arial" panose="020B0604020202020204" pitchFamily="34" charset="0"/>
            </a:endParaRPr>
          </a:p>
          <a:p>
            <a:pPr algn="just"/>
            <a:r>
              <a:rPr lang="en-AU" sz="1400" dirty="0">
                <a:latin typeface="Arial" panose="020B0604020202020204" pitchFamily="34" charset="0"/>
                <a:cs typeface="Arial" panose="020B0604020202020204" pitchFamily="34" charset="0"/>
              </a:rPr>
              <a:t>A </a:t>
            </a:r>
            <a:r>
              <a:rPr lang="en-AU" sz="1400" b="1" dirty="0">
                <a:latin typeface="Arial" panose="020B0604020202020204" pitchFamily="34" charset="0"/>
                <a:cs typeface="Arial" panose="020B0604020202020204" pitchFamily="34" charset="0"/>
              </a:rPr>
              <a:t>PD certificate </a:t>
            </a:r>
            <a:r>
              <a:rPr lang="en-AU" sz="1400" dirty="0">
                <a:latin typeface="Arial" panose="020B0604020202020204" pitchFamily="34" charset="0"/>
                <a:cs typeface="Arial" panose="020B0604020202020204" pitchFamily="34" charset="0"/>
              </a:rPr>
              <a:t>will be sent to you on my receipt of your </a:t>
            </a:r>
            <a:r>
              <a:rPr lang="en-AU" sz="1400" dirty="0" err="1">
                <a:latin typeface="Arial" panose="020B0604020202020204" pitchFamily="34" charset="0"/>
                <a:cs typeface="Arial" panose="020B0604020202020204" pitchFamily="34" charset="0"/>
              </a:rPr>
              <a:t>evalution</a:t>
            </a:r>
            <a:r>
              <a:rPr lang="en-AU" sz="1400" dirty="0">
                <a:latin typeface="Arial" panose="020B0604020202020204" pitchFamily="34" charset="0"/>
                <a:cs typeface="Arial" panose="020B0604020202020204" pitchFamily="34" charset="0"/>
              </a:rPr>
              <a:t>.</a:t>
            </a:r>
          </a:p>
          <a:p>
            <a:pPr algn="just"/>
            <a:endParaRPr lang="en-AU" sz="1400" dirty="0">
              <a:latin typeface="Arial" panose="020B0604020202020204" pitchFamily="34" charset="0"/>
              <a:cs typeface="Arial" panose="020B0604020202020204" pitchFamily="34" charset="0"/>
            </a:endParaRPr>
          </a:p>
          <a:p>
            <a:pPr algn="just"/>
            <a:r>
              <a:rPr lang="en-AU" sz="1400" b="1" dirty="0">
                <a:latin typeface="Arial" panose="020B0604020202020204" pitchFamily="34" charset="0"/>
                <a:cs typeface="Arial" panose="020B0604020202020204" pitchFamily="34" charset="0"/>
              </a:rPr>
              <a:t>Thank you</a:t>
            </a:r>
          </a:p>
          <a:p>
            <a:pPr algn="just"/>
            <a:endParaRPr lang="en-AU" sz="1400" dirty="0">
              <a:latin typeface="Arial" panose="020B0604020202020204" pitchFamily="34" charset="0"/>
              <a:cs typeface="Arial" panose="020B0604020202020204" pitchFamily="34" charset="0"/>
            </a:endParaRPr>
          </a:p>
          <a:p>
            <a:pPr algn="just"/>
            <a:r>
              <a:rPr lang="en-AU" sz="1400" dirty="0">
                <a:latin typeface="Arial" panose="020B0604020202020204" pitchFamily="34" charset="0"/>
                <a:cs typeface="Arial" panose="020B0604020202020204" pitchFamily="34" charset="0"/>
              </a:rPr>
              <a:t>Jeanie Clark</a:t>
            </a:r>
          </a:p>
          <a:p>
            <a:pPr algn="just"/>
            <a:r>
              <a:rPr lang="en-AU" sz="1400" dirty="0">
                <a:solidFill>
                  <a:srgbClr val="FF0000"/>
                </a:solidFill>
                <a:latin typeface="Arial" panose="020B0604020202020204" pitchFamily="34" charset="0"/>
                <a:cs typeface="Arial" panose="020B0604020202020204" pitchFamily="34" charset="0"/>
                <a:hlinkClick r:id="rId3"/>
              </a:rPr>
              <a:t>enviroed4all@skymesh.com.au</a:t>
            </a:r>
            <a:endParaRPr lang="en-AU" sz="1400" dirty="0">
              <a:solidFill>
                <a:srgbClr val="FF0000"/>
              </a:solidFill>
              <a:latin typeface="Arial" panose="020B0604020202020204" pitchFamily="34" charset="0"/>
              <a:cs typeface="Arial" panose="020B0604020202020204" pitchFamily="34" charset="0"/>
            </a:endParaRPr>
          </a:p>
          <a:p>
            <a:pPr algn="just"/>
            <a:r>
              <a:rPr lang="en-AU" sz="1400" dirty="0" err="1">
                <a:latin typeface="Arial" panose="020B0604020202020204" pitchFamily="34" charset="0"/>
                <a:cs typeface="Arial" panose="020B0604020202020204" pitchFamily="34" charset="0"/>
              </a:rPr>
              <a:t>Ph</a:t>
            </a:r>
            <a:r>
              <a:rPr lang="en-AU" sz="1400" dirty="0">
                <a:latin typeface="Arial" panose="020B0604020202020204" pitchFamily="34" charset="0"/>
                <a:cs typeface="Arial" panose="020B0604020202020204" pitchFamily="34" charset="0"/>
              </a:rPr>
              <a:t> 53941178</a:t>
            </a:r>
          </a:p>
        </p:txBody>
      </p:sp>
      <p:pic>
        <p:nvPicPr>
          <p:cNvPr id="20483" name="Picture 3" descr="G:\2019\River detectives\WCMA.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89904" y="5164010"/>
            <a:ext cx="1759024" cy="128948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G:\2019\River detectives\image00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84070" y="5410200"/>
            <a:ext cx="2140630" cy="104329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95134"/>
            <a:ext cx="4248150" cy="602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461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19199" y="146503"/>
            <a:ext cx="7595937" cy="685800"/>
          </a:xfrm>
        </p:spPr>
        <p:txBody>
          <a:bodyPr>
            <a:noAutofit/>
          </a:bodyPr>
          <a:lstStyle/>
          <a:p>
            <a:r>
              <a:rPr lang="en-AU" altLang="fr-FR" sz="4000" b="1" dirty="0">
                <a:solidFill>
                  <a:srgbClr val="0070C0"/>
                </a:solidFill>
              </a:rPr>
              <a:t>1.1 The parts of a frog’s body</a:t>
            </a:r>
          </a:p>
        </p:txBody>
      </p:sp>
      <p:pic>
        <p:nvPicPr>
          <p:cNvPr id="6" name="Picture 2" descr="G:\2019\River detectives\image00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8284" y="1044106"/>
            <a:ext cx="4668253" cy="5478423"/>
          </a:xfrm>
          <a:prstGeom prst="rect">
            <a:avLst/>
          </a:prstGeom>
          <a:noFill/>
        </p:spPr>
        <p:txBody>
          <a:bodyPr wrap="square" rtlCol="0">
            <a:spAutoFit/>
          </a:bodyPr>
          <a:lstStyle/>
          <a:p>
            <a:r>
              <a:rPr lang="en-AU" sz="1400" dirty="0"/>
              <a:t>(For full details of the parts of a frog’s body see a website like </a:t>
            </a:r>
            <a:r>
              <a:rPr lang="en-AU" sz="1400" dirty="0">
                <a:hlinkClick r:id="rId4"/>
              </a:rPr>
              <a:t>http://www.flippedoutscience.com/uploads/2/7/8/2/27824091/frog_dissection_instructions.pdf</a:t>
            </a:r>
            <a:r>
              <a:rPr lang="en-AU" sz="1400" dirty="0"/>
              <a:t>  )</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2000" dirty="0"/>
              <a:t>Frogs have head parts like humans, except for their ears.  </a:t>
            </a:r>
          </a:p>
          <a:p>
            <a:pPr marL="742950" lvl="1" indent="-285750">
              <a:buFont typeface="Arial" panose="020B0604020202020204" pitchFamily="34" charset="0"/>
              <a:buChar char="•"/>
            </a:pPr>
            <a:r>
              <a:rPr lang="en-AU" sz="2000" i="1" dirty="0">
                <a:solidFill>
                  <a:srgbClr val="0070C0"/>
                </a:solidFill>
              </a:rPr>
              <a:t>See diagram, what replaces them? </a:t>
            </a:r>
          </a:p>
          <a:p>
            <a:pPr marL="742950" lvl="1"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Frogs have four legs: </a:t>
            </a:r>
          </a:p>
          <a:p>
            <a:pPr marL="742950" lvl="1" indent="-285750">
              <a:buFont typeface="Arial" panose="020B0604020202020204" pitchFamily="34" charset="0"/>
              <a:buChar char="•"/>
            </a:pPr>
            <a:r>
              <a:rPr lang="en-AU" sz="2000" dirty="0"/>
              <a:t>Two (back) </a:t>
            </a:r>
            <a:r>
              <a:rPr lang="en-AU" sz="2000" b="1" dirty="0"/>
              <a:t>hind legs</a:t>
            </a:r>
            <a:r>
              <a:rPr lang="en-AU" sz="2000" dirty="0"/>
              <a:t> </a:t>
            </a:r>
          </a:p>
          <a:p>
            <a:pPr marL="742950" lvl="1" indent="-285750">
              <a:buFont typeface="Arial" panose="020B0604020202020204" pitchFamily="34" charset="0"/>
              <a:buChar char="•"/>
            </a:pPr>
            <a:r>
              <a:rPr lang="en-AU" sz="2000" dirty="0"/>
              <a:t>Two (front) </a:t>
            </a:r>
            <a:r>
              <a:rPr lang="en-AU" sz="2000" b="1" dirty="0"/>
              <a:t>forelegs</a:t>
            </a:r>
            <a:r>
              <a:rPr lang="en-AU" sz="2000" dirty="0"/>
              <a:t>.  </a:t>
            </a:r>
          </a:p>
          <a:p>
            <a:pPr marL="742950" lvl="1" indent="-285750">
              <a:buFont typeface="Arial" panose="020B0604020202020204" pitchFamily="34" charset="0"/>
              <a:buChar char="•"/>
            </a:pPr>
            <a:r>
              <a:rPr lang="en-AU" sz="2000" i="1" dirty="0">
                <a:solidFill>
                  <a:srgbClr val="0070C0"/>
                </a:solidFill>
              </a:rPr>
              <a:t>See diagram- which legs are longer? </a:t>
            </a:r>
          </a:p>
          <a:p>
            <a:pPr marL="742950" lvl="1" indent="-285750">
              <a:buFont typeface="Arial" panose="020B0604020202020204" pitchFamily="34" charset="0"/>
              <a:buChar char="•"/>
            </a:pPr>
            <a:r>
              <a:rPr lang="en-AU" sz="2000" dirty="0"/>
              <a:t>Forelegs end in </a:t>
            </a:r>
            <a:r>
              <a:rPr lang="en-AU" sz="2000" b="1" dirty="0"/>
              <a:t>hands </a:t>
            </a:r>
            <a:r>
              <a:rPr lang="en-AU" sz="2000" dirty="0"/>
              <a:t>with </a:t>
            </a:r>
            <a:r>
              <a:rPr lang="en-AU" sz="2000" b="1" dirty="0"/>
              <a:t>fingers.</a:t>
            </a:r>
          </a:p>
          <a:p>
            <a:pPr marL="742950" lvl="1" indent="-285750">
              <a:buFont typeface="Arial" panose="020B0604020202020204" pitchFamily="34" charset="0"/>
              <a:buChar char="•"/>
            </a:pPr>
            <a:r>
              <a:rPr lang="en-AU" sz="2000" dirty="0"/>
              <a:t>Hind legs end in </a:t>
            </a:r>
            <a:r>
              <a:rPr lang="en-AU" sz="2000" b="1" dirty="0"/>
              <a:t>feet </a:t>
            </a:r>
            <a:r>
              <a:rPr lang="en-AU" sz="2000" dirty="0"/>
              <a:t>with </a:t>
            </a:r>
            <a:r>
              <a:rPr lang="en-AU" sz="2000" b="1" dirty="0"/>
              <a:t>toes.</a:t>
            </a:r>
          </a:p>
          <a:p>
            <a:pPr marL="742950" lvl="1" indent="-285750">
              <a:buFont typeface="Arial" panose="020B0604020202020204" pitchFamily="34" charset="0"/>
              <a:buChar char="•"/>
            </a:pPr>
            <a:r>
              <a:rPr lang="en-AU" sz="2000" i="1" dirty="0">
                <a:solidFill>
                  <a:srgbClr val="0070C0"/>
                </a:solidFill>
              </a:rPr>
              <a:t>See diagram- how many of each? </a:t>
            </a:r>
          </a:p>
          <a:p>
            <a:endParaRPr lang="en-AU" sz="1000" i="1" dirty="0">
              <a:solidFill>
                <a:srgbClr val="0070C0"/>
              </a:solidFill>
            </a:endParaRPr>
          </a:p>
          <a:p>
            <a:r>
              <a:rPr lang="en-AU" sz="1600" dirty="0"/>
              <a:t>(</a:t>
            </a:r>
            <a:r>
              <a:rPr lang="en-AU" sz="1600" dirty="0" err="1"/>
              <a:t>n.b.</a:t>
            </a:r>
            <a:r>
              <a:rPr lang="en-AU" sz="1600" dirty="0"/>
              <a:t>  In this ppt., </a:t>
            </a:r>
            <a:r>
              <a:rPr lang="en-AU" sz="1600" i="1" dirty="0">
                <a:solidFill>
                  <a:srgbClr val="0070C0"/>
                </a:solidFill>
              </a:rPr>
              <a:t>blue italics font </a:t>
            </a:r>
            <a:r>
              <a:rPr lang="en-AU" sz="1600" dirty="0"/>
              <a:t>indicates an activity for you to do.</a:t>
            </a:r>
            <a:r>
              <a:rPr lang="en-AU" sz="1600" i="1" dirty="0">
                <a:solidFill>
                  <a:srgbClr val="0070C0"/>
                </a:solidFill>
              </a:rPr>
              <a:t>  Answers</a:t>
            </a:r>
            <a:r>
              <a:rPr lang="en-AU" sz="1600" dirty="0"/>
              <a:t> will be found in the notes box below the slide</a:t>
            </a:r>
            <a:r>
              <a:rPr lang="en-AU" sz="1600" i="1" dirty="0">
                <a:solidFill>
                  <a:srgbClr val="0070C0"/>
                </a:solidFill>
              </a:rPr>
              <a:t>.</a:t>
            </a:r>
            <a:r>
              <a:rPr lang="en-AU" sz="1600" dirty="0"/>
              <a:t>)</a:t>
            </a:r>
            <a:endParaRPr lang="en-AU" sz="1000" dirty="0"/>
          </a:p>
          <a:p>
            <a:endParaRPr lang="en-AU" sz="1600" dirty="0"/>
          </a:p>
        </p:txBody>
      </p:sp>
      <p:sp>
        <p:nvSpPr>
          <p:cNvPr id="5" name="Footer Placeholder 4"/>
          <p:cNvSpPr>
            <a:spLocks noGrp="1"/>
          </p:cNvSpPr>
          <p:nvPr>
            <p:ph type="ftr" sz="quarter" idx="11"/>
          </p:nvPr>
        </p:nvSpPr>
        <p:spPr>
          <a:xfrm>
            <a:off x="466727" y="6356350"/>
            <a:ext cx="5553073" cy="365125"/>
          </a:xfrm>
        </p:spPr>
        <p:txBody>
          <a:bodyPr/>
          <a:lstStyle/>
          <a:p>
            <a:r>
              <a:rPr lang="en-AU" dirty="0"/>
              <a:t>Frogs of the Wimmera, (cc) B. Bant 'Project Platypus' &amp; J. Clark, enviroed4all(R), 2020</a:t>
            </a:r>
            <a:endParaRPr lang="en-US" dirty="0"/>
          </a:p>
        </p:txBody>
      </p:sp>
      <p:sp>
        <p:nvSpPr>
          <p:cNvPr id="9" name="Slide Number Placeholder 8"/>
          <p:cNvSpPr>
            <a:spLocks noGrp="1"/>
          </p:cNvSpPr>
          <p:nvPr>
            <p:ph type="sldNum" sz="quarter" idx="12"/>
          </p:nvPr>
        </p:nvSpPr>
        <p:spPr>
          <a:xfrm>
            <a:off x="6011779" y="6397315"/>
            <a:ext cx="2133600" cy="365125"/>
          </a:xfrm>
        </p:spPr>
        <p:txBody>
          <a:bodyPr/>
          <a:lstStyle/>
          <a:p>
            <a:fld id="{B6F15528-21DE-4FAA-801E-634DDDAF4B2B}" type="slidenum">
              <a:rPr lang="en-US" smtClean="0"/>
              <a:pPr/>
              <a:t>4</a:t>
            </a:fld>
            <a:endParaRPr lang="en-US"/>
          </a:p>
        </p:txBody>
      </p:sp>
      <p:pic>
        <p:nvPicPr>
          <p:cNvPr id="11" name="Picture 10" descr="G:\2020\River Detectives\for pds\frogs\July2011P1080371 burrowing fro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84" y="55476"/>
            <a:ext cx="990600" cy="8678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2020\River Detectives\for pds\frogs\frog_diagrams_p-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923329"/>
            <a:ext cx="4013200" cy="5003299"/>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8"/>
          <p:cNvSpPr txBox="1">
            <a:spLocks/>
          </p:cNvSpPr>
          <p:nvPr/>
        </p:nvSpPr>
        <p:spPr>
          <a:xfrm>
            <a:off x="4776537" y="6032190"/>
            <a:ext cx="46040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solidFill>
              </a:rPr>
              <a:t>Source of diagram:  </a:t>
            </a:r>
            <a:r>
              <a:rPr lang="en-US" dirty="0">
                <a:solidFill>
                  <a:schemeClr val="tx1"/>
                </a:solidFill>
                <a:hlinkClick r:id="rId7"/>
              </a:rPr>
              <a:t>https://www.abcteach.com/documents/frog-diagram-labeled-and-unlabled-animals-amphibian-diagram-12041</a:t>
            </a:r>
            <a:r>
              <a:rPr lang="en-US" dirty="0">
                <a:solidFill>
                  <a:schemeClr val="tx1"/>
                </a:solidFill>
              </a:rPr>
              <a:t> </a:t>
            </a:r>
          </a:p>
        </p:txBody>
      </p:sp>
    </p:spTree>
    <p:extLst>
      <p:ext uri="{BB962C8B-B14F-4D97-AF65-F5344CB8AC3E}">
        <p14:creationId xmlns:p14="http://schemas.microsoft.com/office/powerpoint/2010/main" val="243953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94733" y="146503"/>
            <a:ext cx="7543800" cy="685800"/>
          </a:xfrm>
        </p:spPr>
        <p:txBody>
          <a:bodyPr>
            <a:noAutofit/>
          </a:bodyPr>
          <a:lstStyle/>
          <a:p>
            <a:r>
              <a:rPr lang="en-AU" altLang="fr-FR" sz="4000" b="1" dirty="0">
                <a:solidFill>
                  <a:srgbClr val="0070C0"/>
                </a:solidFill>
              </a:rPr>
              <a:t>1.2 Frogs are amphibians</a:t>
            </a:r>
          </a:p>
        </p:txBody>
      </p:sp>
      <p:pic>
        <p:nvPicPr>
          <p:cNvPr id="6" name="Picture 2" descr="G:\2019\River detectives\image00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8933" y="1066800"/>
            <a:ext cx="8229600" cy="1754326"/>
          </a:xfrm>
          <a:prstGeom prst="rect">
            <a:avLst/>
          </a:prstGeom>
          <a:noFill/>
        </p:spPr>
        <p:txBody>
          <a:bodyPr wrap="square" rtlCol="0">
            <a:spAutoFit/>
          </a:bodyPr>
          <a:lstStyle/>
          <a:p>
            <a:pPr marL="285750" indent="-285750">
              <a:buFont typeface="Arial" panose="020B0604020202020204" pitchFamily="34" charset="0"/>
              <a:buChar char="•"/>
            </a:pPr>
            <a:r>
              <a:rPr lang="en-AU" dirty="0"/>
              <a:t>Frogs are  </a:t>
            </a:r>
            <a:r>
              <a:rPr lang="en-AU" b="1" dirty="0"/>
              <a:t>vertebrates </a:t>
            </a:r>
            <a:r>
              <a:rPr lang="en-AU" dirty="0"/>
              <a:t>and </a:t>
            </a:r>
            <a:r>
              <a:rPr lang="en-AU" b="1" dirty="0"/>
              <a:t>amphibians</a:t>
            </a:r>
            <a:r>
              <a:rPr lang="en-AU" dirty="0"/>
              <a:t>.    </a:t>
            </a:r>
          </a:p>
          <a:p>
            <a:pPr marL="742950" lvl="1" indent="-285750">
              <a:buFont typeface="Arial" panose="020B0604020202020204" pitchFamily="34" charset="0"/>
              <a:buChar char="•"/>
            </a:pPr>
            <a:r>
              <a:rPr lang="en-AU" dirty="0"/>
              <a:t>Vertebrates have a </a:t>
            </a:r>
            <a:r>
              <a:rPr lang="en-AU" b="1" dirty="0"/>
              <a:t>backbone</a:t>
            </a:r>
            <a:r>
              <a:rPr lang="en-AU" dirty="0"/>
              <a:t>. </a:t>
            </a:r>
          </a:p>
          <a:p>
            <a:pPr marL="742950" lvl="1" indent="-285750">
              <a:buFont typeface="Arial" panose="020B0604020202020204" pitchFamily="34" charset="0"/>
              <a:buChar char="•"/>
            </a:pPr>
            <a:r>
              <a:rPr lang="en-AU" dirty="0"/>
              <a:t>Amphibian means ‘</a:t>
            </a:r>
            <a:r>
              <a:rPr lang="en-AU" b="1" dirty="0"/>
              <a:t>both life</a:t>
            </a:r>
            <a:r>
              <a:rPr lang="en-AU" dirty="0"/>
              <a:t>’, as they live on land and water.  </a:t>
            </a:r>
          </a:p>
          <a:p>
            <a:pPr marL="1200150" lvl="2" indent="-285750">
              <a:buFont typeface="Arial" panose="020B0604020202020204" pitchFamily="34" charset="0"/>
              <a:buChar char="•"/>
            </a:pPr>
            <a:r>
              <a:rPr lang="en-AU" dirty="0"/>
              <a:t>Frogs begin  in </a:t>
            </a:r>
            <a:r>
              <a:rPr lang="en-AU" b="1" dirty="0"/>
              <a:t>water</a:t>
            </a:r>
            <a:r>
              <a:rPr lang="en-AU" dirty="0"/>
              <a:t> as unshelled eggs covered in a jelly substance</a:t>
            </a:r>
          </a:p>
          <a:p>
            <a:pPr marL="1200150" lvl="2" indent="-285750">
              <a:buFont typeface="Arial" panose="020B0604020202020204" pitchFamily="34" charset="0"/>
              <a:buChar char="•"/>
            </a:pPr>
            <a:r>
              <a:rPr lang="en-AU" dirty="0"/>
              <a:t>They hatch and grow as tadpoles in </a:t>
            </a:r>
            <a:r>
              <a:rPr lang="en-AU" b="1" dirty="0"/>
              <a:t>water</a:t>
            </a:r>
            <a:r>
              <a:rPr lang="en-AU" dirty="0"/>
              <a:t>, </a:t>
            </a:r>
          </a:p>
          <a:p>
            <a:pPr marL="1200150" lvl="2" indent="-285750">
              <a:buFont typeface="Arial" panose="020B0604020202020204" pitchFamily="34" charset="0"/>
              <a:buChar char="•"/>
            </a:pPr>
            <a:r>
              <a:rPr lang="en-AU" dirty="0"/>
              <a:t>but as adults  (frogs), they can live on </a:t>
            </a:r>
            <a:r>
              <a:rPr lang="en-AU" b="1" dirty="0"/>
              <a:t>land</a:t>
            </a:r>
            <a:r>
              <a:rPr lang="en-AU" dirty="0"/>
              <a:t> as well as in water.  </a:t>
            </a:r>
          </a:p>
        </p:txBody>
      </p:sp>
      <p:sp>
        <p:nvSpPr>
          <p:cNvPr id="5" name="Footer Placeholder 4"/>
          <p:cNvSpPr>
            <a:spLocks noGrp="1"/>
          </p:cNvSpPr>
          <p:nvPr>
            <p:ph type="ftr" sz="quarter" idx="11"/>
          </p:nvPr>
        </p:nvSpPr>
        <p:spPr>
          <a:xfrm>
            <a:off x="214862" y="6418335"/>
            <a:ext cx="5553073" cy="365125"/>
          </a:xfrm>
        </p:spPr>
        <p:txBody>
          <a:bodyPr/>
          <a:lstStyle/>
          <a:p>
            <a:r>
              <a:rPr lang="en-AU" dirty="0"/>
              <a:t>Frogs of the Wimmera, (cc) B. Bant 'Project Platypus' &amp; J. Clark, enviroed4all(R), 2020</a:t>
            </a:r>
            <a:endParaRPr lang="en-US" dirty="0"/>
          </a:p>
        </p:txBody>
      </p:sp>
      <p:sp>
        <p:nvSpPr>
          <p:cNvPr id="9" name="Slide Number Placeholder 8"/>
          <p:cNvSpPr>
            <a:spLocks noGrp="1"/>
          </p:cNvSpPr>
          <p:nvPr>
            <p:ph type="sldNum" sz="quarter" idx="12"/>
          </p:nvPr>
        </p:nvSpPr>
        <p:spPr>
          <a:xfrm>
            <a:off x="6019800" y="6418335"/>
            <a:ext cx="2133600" cy="365125"/>
          </a:xfrm>
        </p:spPr>
        <p:txBody>
          <a:bodyPr/>
          <a:lstStyle/>
          <a:p>
            <a:fld id="{B6F15528-21DE-4FAA-801E-634DDDAF4B2B}" type="slidenum">
              <a:rPr lang="en-US" smtClean="0"/>
              <a:pPr/>
              <a:t>5</a:t>
            </a:fld>
            <a:endParaRPr lang="en-US" dirty="0"/>
          </a:p>
        </p:txBody>
      </p:sp>
      <p:pic>
        <p:nvPicPr>
          <p:cNvPr id="11" name="Picture 10" descr="G:\2020\River Detectives\for pds\frogs\July2011P1080371 burrowing fro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84" y="55476"/>
            <a:ext cx="990600" cy="86785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81000" y="4712136"/>
            <a:ext cx="5029200" cy="1200329"/>
          </a:xfrm>
          <a:prstGeom prst="rect">
            <a:avLst/>
          </a:prstGeom>
          <a:noFill/>
        </p:spPr>
        <p:txBody>
          <a:bodyPr wrap="square" rtlCol="0">
            <a:spAutoFit/>
          </a:bodyPr>
          <a:lstStyle/>
          <a:p>
            <a:r>
              <a:rPr lang="en-AU" b="1" dirty="0"/>
              <a:t>Frogs are adapted </a:t>
            </a:r>
            <a:r>
              <a:rPr lang="en-AU" dirty="0"/>
              <a:t>to live in  both water and land.  </a:t>
            </a:r>
          </a:p>
          <a:p>
            <a:pPr marL="285750" indent="-285750">
              <a:buFont typeface="Arial" panose="020B0604020202020204" pitchFamily="34" charset="0"/>
              <a:buChar char="•"/>
            </a:pPr>
            <a:r>
              <a:rPr lang="en-AU" dirty="0"/>
              <a:t>They have a </a:t>
            </a:r>
            <a:r>
              <a:rPr lang="en-AU" b="1" dirty="0"/>
              <a:t>soft moist skin </a:t>
            </a:r>
          </a:p>
          <a:p>
            <a:pPr marL="285750" indent="-285750">
              <a:buFont typeface="Arial" panose="020B0604020202020204" pitchFamily="34" charset="0"/>
              <a:buChar char="•"/>
            </a:pPr>
            <a:r>
              <a:rPr lang="en-AU" dirty="0"/>
              <a:t>through which they ‘breathe’ in </a:t>
            </a:r>
            <a:r>
              <a:rPr lang="en-AU" b="1" dirty="0"/>
              <a:t>oxygen in the water</a:t>
            </a:r>
            <a:endParaRPr lang="en-AU" dirty="0"/>
          </a:p>
        </p:txBody>
      </p:sp>
      <p:sp>
        <p:nvSpPr>
          <p:cNvPr id="15" name="Rectangle 14"/>
          <p:cNvSpPr/>
          <p:nvPr/>
        </p:nvSpPr>
        <p:spPr>
          <a:xfrm>
            <a:off x="2426367" y="3103598"/>
            <a:ext cx="6606937" cy="1323439"/>
          </a:xfrm>
          <a:prstGeom prst="rect">
            <a:avLst/>
          </a:prstGeom>
        </p:spPr>
        <p:txBody>
          <a:bodyPr wrap="square">
            <a:spAutoFit/>
          </a:bodyPr>
          <a:lstStyle/>
          <a:p>
            <a:r>
              <a:rPr lang="fr-FR" sz="1600" i="1" dirty="0">
                <a:solidFill>
                  <a:srgbClr val="0070C0"/>
                </a:solidFill>
              </a:rPr>
              <a:t>Watch</a:t>
            </a:r>
            <a:r>
              <a:rPr lang="fr-FR" sz="1600" dirty="0">
                <a:solidFill>
                  <a:srgbClr val="0070C0"/>
                </a:solidFill>
              </a:rPr>
              <a:t> </a:t>
            </a:r>
            <a:r>
              <a:rPr lang="fr-FR" sz="1600" dirty="0" err="1"/>
              <a:t>this</a:t>
            </a:r>
            <a:r>
              <a:rPr lang="fr-FR" sz="1600" dirty="0"/>
              <a:t> 3-minute </a:t>
            </a:r>
            <a:r>
              <a:rPr lang="fr-FR" sz="1600" dirty="0" err="1"/>
              <a:t>video</a:t>
            </a:r>
            <a:r>
              <a:rPr lang="fr-FR" sz="1600" dirty="0"/>
              <a:t> </a:t>
            </a:r>
            <a:r>
              <a:rPr lang="fr-FR" sz="1600" dirty="0" err="1"/>
              <a:t>that</a:t>
            </a:r>
            <a:r>
              <a:rPr lang="fr-FR" sz="1600" dirty="0"/>
              <a:t> </a:t>
            </a:r>
            <a:r>
              <a:rPr lang="fr-FR" sz="1600" dirty="0" err="1"/>
              <a:t>defines</a:t>
            </a:r>
            <a:r>
              <a:rPr lang="fr-FR" sz="1600" dirty="0"/>
              <a:t> </a:t>
            </a:r>
            <a:r>
              <a:rPr lang="fr-FR" sz="1600" dirty="0" err="1"/>
              <a:t>amphibians</a:t>
            </a:r>
            <a:r>
              <a:rPr lang="fr-FR" sz="1600" dirty="0"/>
              <a:t> and how </a:t>
            </a:r>
            <a:r>
              <a:rPr lang="fr-FR" sz="1600" dirty="0" err="1"/>
              <a:t>they</a:t>
            </a:r>
            <a:r>
              <a:rPr lang="fr-FR" sz="1600" dirty="0"/>
              <a:t> </a:t>
            </a:r>
            <a:r>
              <a:rPr lang="fr-FR" sz="1600" dirty="0" err="1"/>
              <a:t>breathe</a:t>
            </a:r>
            <a:r>
              <a:rPr lang="fr-FR" sz="1600" dirty="0"/>
              <a:t>:</a:t>
            </a:r>
          </a:p>
          <a:p>
            <a:r>
              <a:rPr lang="fr-FR" sz="1600" i="1" dirty="0"/>
              <a:t>How Do </a:t>
            </a:r>
            <a:r>
              <a:rPr lang="fr-FR" sz="1600" i="1" dirty="0" err="1"/>
              <a:t>Frogs</a:t>
            </a:r>
            <a:r>
              <a:rPr lang="fr-FR" sz="1600" i="1" dirty="0"/>
              <a:t> </a:t>
            </a:r>
            <a:r>
              <a:rPr lang="fr-FR" sz="1600" i="1" dirty="0" err="1"/>
              <a:t>Breathe</a:t>
            </a:r>
            <a:r>
              <a:rPr lang="fr-FR" sz="1600" dirty="0"/>
              <a:t>? </a:t>
            </a:r>
            <a:r>
              <a:rPr lang="fr-FR" sz="1600" dirty="0">
                <a:hlinkClick r:id="rId4"/>
              </a:rPr>
              <a:t>https://www.youtube.com/watch?v=OwjvABbRjdA</a:t>
            </a:r>
            <a:endParaRPr lang="fr-FR" sz="1600" dirty="0"/>
          </a:p>
          <a:p>
            <a:endParaRPr lang="fr-FR" sz="1600" dirty="0"/>
          </a:p>
          <a:p>
            <a:r>
              <a:rPr lang="fr-FR" sz="1600" i="1" dirty="0" err="1">
                <a:solidFill>
                  <a:srgbClr val="0070C0"/>
                </a:solidFill>
              </a:rPr>
              <a:t>See</a:t>
            </a:r>
            <a:r>
              <a:rPr lang="fr-FR" sz="1600" i="1" dirty="0">
                <a:solidFill>
                  <a:srgbClr val="0070C0"/>
                </a:solidFill>
              </a:rPr>
              <a:t> </a:t>
            </a:r>
            <a:r>
              <a:rPr lang="fr-FR" sz="1600" i="1" dirty="0" err="1">
                <a:solidFill>
                  <a:srgbClr val="0070C0"/>
                </a:solidFill>
              </a:rPr>
              <a:t>diagrams</a:t>
            </a:r>
            <a:r>
              <a:rPr lang="fr-FR" sz="1600" i="1" dirty="0">
                <a:solidFill>
                  <a:srgbClr val="0070C0"/>
                </a:solidFill>
              </a:rPr>
              <a:t> and </a:t>
            </a:r>
            <a:r>
              <a:rPr lang="fr-FR" sz="1600" i="1" dirty="0" err="1">
                <a:solidFill>
                  <a:srgbClr val="0070C0"/>
                </a:solidFill>
              </a:rPr>
              <a:t>explanations</a:t>
            </a:r>
            <a:r>
              <a:rPr lang="fr-FR" sz="1600" i="1" dirty="0">
                <a:solidFill>
                  <a:srgbClr val="0070C0"/>
                </a:solidFill>
              </a:rPr>
              <a:t> </a:t>
            </a:r>
            <a:r>
              <a:rPr lang="fr-FR" sz="1600" dirty="0"/>
              <a:t>on </a:t>
            </a:r>
            <a:r>
              <a:rPr lang="fr-FR" sz="1600" dirty="0" err="1"/>
              <a:t>this</a:t>
            </a:r>
            <a:r>
              <a:rPr lang="fr-FR" sz="1600" dirty="0"/>
              <a:t> </a:t>
            </a:r>
            <a:r>
              <a:rPr lang="fr-FR" sz="1600" dirty="0" err="1"/>
              <a:t>webpage</a:t>
            </a:r>
            <a:r>
              <a:rPr lang="fr-FR" sz="1600" dirty="0"/>
              <a:t>  </a:t>
            </a:r>
            <a:r>
              <a:rPr lang="fr-FR" sz="1600" dirty="0">
                <a:hlinkClick r:id="rId5"/>
              </a:rPr>
              <a:t>https://animalrespriation.weebly.com/frog.html</a:t>
            </a:r>
            <a:r>
              <a:rPr lang="fr-FR" sz="1600" dirty="0"/>
              <a:t>  </a:t>
            </a:r>
          </a:p>
        </p:txBody>
      </p:sp>
      <p:pic>
        <p:nvPicPr>
          <p:cNvPr id="2050" name="Picture 2" descr="G:\2020\River Detectives\for pds\frogs\howdofrogsbreathejp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462" y="3132533"/>
            <a:ext cx="2249905" cy="12655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70369" y="4850636"/>
            <a:ext cx="3505200" cy="923330"/>
          </a:xfrm>
          <a:prstGeom prst="rect">
            <a:avLst/>
          </a:prstGeom>
          <a:noFill/>
        </p:spPr>
        <p:txBody>
          <a:bodyPr wrap="square" rtlCol="0">
            <a:spAutoFit/>
          </a:bodyPr>
          <a:lstStyle/>
          <a:p>
            <a:pPr marL="285750" indent="-285750">
              <a:buFont typeface="Arial" panose="020B0604020202020204" pitchFamily="34" charset="0"/>
              <a:buChar char="•"/>
            </a:pPr>
            <a:r>
              <a:rPr lang="en-AU" dirty="0"/>
              <a:t>They have </a:t>
            </a:r>
            <a:r>
              <a:rPr lang="en-AU" b="1" dirty="0"/>
              <a:t>nostrils </a:t>
            </a:r>
          </a:p>
          <a:p>
            <a:pPr marL="285750" indent="-285750">
              <a:buFont typeface="Arial" panose="020B0604020202020204" pitchFamily="34" charset="0"/>
              <a:buChar char="•"/>
            </a:pPr>
            <a:r>
              <a:rPr lang="en-AU" dirty="0"/>
              <a:t>Through which they ‘breathe’ in </a:t>
            </a:r>
            <a:r>
              <a:rPr lang="en-AU" b="1" dirty="0"/>
              <a:t>oxygen in the air.</a:t>
            </a:r>
          </a:p>
        </p:txBody>
      </p:sp>
    </p:spTree>
    <p:extLst>
      <p:ext uri="{BB962C8B-B14F-4D97-AF65-F5344CB8AC3E}">
        <p14:creationId xmlns:p14="http://schemas.microsoft.com/office/powerpoint/2010/main" val="3362415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152400"/>
            <a:ext cx="7620000" cy="770930"/>
          </a:xfrm>
        </p:spPr>
        <p:txBody>
          <a:bodyPr>
            <a:normAutofit/>
          </a:bodyPr>
          <a:lstStyle/>
          <a:p>
            <a:r>
              <a:rPr lang="en-AU" altLang="fr-FR" sz="4000" b="1" dirty="0">
                <a:solidFill>
                  <a:srgbClr val="0070C0"/>
                </a:solidFill>
              </a:rPr>
              <a:t>1.3 Frog or Toad?</a:t>
            </a:r>
          </a:p>
        </p:txBody>
      </p:sp>
      <p:sp>
        <p:nvSpPr>
          <p:cNvPr id="7" name="Rectangle 2"/>
          <p:cNvSpPr txBox="1">
            <a:spLocks noChangeArrowheads="1"/>
          </p:cNvSpPr>
          <p:nvPr/>
        </p:nvSpPr>
        <p:spPr>
          <a:xfrm>
            <a:off x="207470" y="838200"/>
            <a:ext cx="863173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AU" altLang="fr-FR" sz="1400" dirty="0">
                <a:latin typeface="Arial" panose="020B0604020202020204" pitchFamily="34" charset="0"/>
                <a:cs typeface="Arial" panose="020B0604020202020204" pitchFamily="34" charset="0"/>
              </a:rPr>
              <a:t>.  </a:t>
            </a:r>
            <a:endParaRPr lang="en-AU" altLang="fr-FR" sz="1400" i="1" dirty="0">
              <a:solidFill>
                <a:srgbClr val="006600"/>
              </a:solidFill>
              <a:latin typeface="Arial" panose="020B0604020202020204" pitchFamily="34" charset="0"/>
              <a:cs typeface="Arial" panose="020B0604020202020204" pitchFamily="34" charset="0"/>
            </a:endParaRPr>
          </a:p>
          <a:p>
            <a:pPr algn="just"/>
            <a:endParaRPr lang="en-AU" altLang="fr-FR" sz="1400" dirty="0">
              <a:latin typeface="Arial" panose="020B0604020202020204" pitchFamily="34" charset="0"/>
              <a:cs typeface="Arial" panose="020B0604020202020204" pitchFamily="34" charset="0"/>
            </a:endParaRPr>
          </a:p>
          <a:p>
            <a:r>
              <a:rPr lang="en-AU" altLang="fr-FR" sz="1400" dirty="0">
                <a:latin typeface="Arial" panose="020B0604020202020204" pitchFamily="34" charset="0"/>
                <a:cs typeface="Arial" panose="020B0604020202020204" pitchFamily="34" charset="0"/>
              </a:rPr>
              <a:t> </a:t>
            </a:r>
          </a:p>
        </p:txBody>
      </p:sp>
      <p:pic>
        <p:nvPicPr>
          <p:cNvPr id="9" name="Picture 2" descr="G:\2019\River detectives\image00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9446" y="866274"/>
            <a:ext cx="5635154" cy="1779333"/>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AU" b="1" dirty="0"/>
              <a:t>Frogs </a:t>
            </a:r>
            <a:r>
              <a:rPr lang="en-AU" dirty="0"/>
              <a:t>are the only amphibians </a:t>
            </a:r>
            <a:r>
              <a:rPr lang="en-AU" b="1" dirty="0"/>
              <a:t>native</a:t>
            </a:r>
            <a:r>
              <a:rPr lang="en-AU" dirty="0"/>
              <a:t> to Australia.  </a:t>
            </a:r>
          </a:p>
          <a:p>
            <a:pPr marL="285750" indent="-285750">
              <a:lnSpc>
                <a:spcPct val="107000"/>
              </a:lnSpc>
              <a:spcAft>
                <a:spcPts val="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There is only </a:t>
            </a:r>
            <a:r>
              <a:rPr lang="en-AU" b="1" dirty="0">
                <a:latin typeface="Calibri" panose="020F0502020204030204" pitchFamily="34" charset="0"/>
                <a:ea typeface="Calibri" panose="020F0502020204030204" pitchFamily="34" charset="0"/>
                <a:cs typeface="Times New Roman" panose="02020603050405020304" pitchFamily="18" charset="0"/>
              </a:rPr>
              <a:t>one toad </a:t>
            </a:r>
            <a:r>
              <a:rPr lang="en-AU" dirty="0">
                <a:latin typeface="Calibri" panose="020F0502020204030204" pitchFamily="34" charset="0"/>
                <a:ea typeface="Calibri" panose="020F0502020204030204" pitchFamily="34" charset="0"/>
                <a:cs typeface="Times New Roman" panose="02020603050405020304" pitchFamily="18" charset="0"/>
              </a:rPr>
              <a:t>in Australia – the  </a:t>
            </a:r>
            <a:r>
              <a:rPr lang="en-AU" b="1" dirty="0">
                <a:latin typeface="Calibri" panose="020F0502020204030204" pitchFamily="34" charset="0"/>
                <a:ea typeface="Calibri" panose="020F0502020204030204" pitchFamily="34" charset="0"/>
                <a:cs typeface="Times New Roman" panose="02020603050405020304" pitchFamily="18" charset="0"/>
              </a:rPr>
              <a:t>introduced Cane Toad </a:t>
            </a:r>
            <a:r>
              <a:rPr lang="en-AU" dirty="0">
                <a:latin typeface="Calibri" panose="020F0502020204030204" pitchFamily="34" charset="0"/>
                <a:ea typeface="Calibri" panose="020F0502020204030204" pitchFamily="34" charset="0"/>
                <a:cs typeface="Times New Roman" panose="02020603050405020304" pitchFamily="18" charset="0"/>
              </a:rPr>
              <a:t>(photo right). </a:t>
            </a:r>
            <a:r>
              <a:rPr lang="en-AU" b="1" dirty="0">
                <a:latin typeface="Calibri" panose="020F0502020204030204" pitchFamily="34" charset="0"/>
                <a:ea typeface="Calibri" panose="020F0502020204030204" pitchFamily="34" charset="0"/>
                <a:cs typeface="Times New Roman" panose="02020603050405020304" pitchFamily="18" charset="0"/>
              </a:rPr>
              <a:t>Toads</a:t>
            </a:r>
            <a:r>
              <a:rPr lang="en-AU" dirty="0">
                <a:latin typeface="Calibri" panose="020F0502020204030204" pitchFamily="34" charset="0"/>
                <a:ea typeface="Calibri" panose="020F0502020204030204" pitchFamily="34" charset="0"/>
                <a:cs typeface="Times New Roman" panose="02020603050405020304" pitchFamily="18" charset="0"/>
              </a:rPr>
              <a:t>, the </a:t>
            </a:r>
            <a:r>
              <a:rPr lang="en-AU" b="1" dirty="0" err="1">
                <a:latin typeface="Calibri" panose="020F0502020204030204" pitchFamily="34" charset="0"/>
                <a:ea typeface="Calibri" panose="020F0502020204030204" pitchFamily="34" charset="0"/>
                <a:cs typeface="Times New Roman" panose="02020603050405020304" pitchFamily="18" charset="0"/>
              </a:rPr>
              <a:t>Bufonidae</a:t>
            </a:r>
            <a:r>
              <a:rPr lang="en-AU" dirty="0">
                <a:latin typeface="Calibri" panose="020F0502020204030204" pitchFamily="34" charset="0"/>
                <a:ea typeface="Calibri" panose="020F0502020204030204" pitchFamily="34" charset="0"/>
                <a:cs typeface="Times New Roman" panose="02020603050405020304" pitchFamily="18" charset="0"/>
              </a:rPr>
              <a:t>, are different to frogs by their </a:t>
            </a:r>
            <a:r>
              <a:rPr lang="en-AU" b="1" dirty="0">
                <a:latin typeface="Calibri" panose="020F0502020204030204" pitchFamily="34" charset="0"/>
                <a:ea typeface="Calibri" panose="020F0502020204030204" pitchFamily="34" charset="0"/>
                <a:cs typeface="Times New Roman" panose="02020603050405020304" pitchFamily="18" charset="0"/>
              </a:rPr>
              <a:t>bone structure</a:t>
            </a:r>
            <a:r>
              <a:rPr lang="en-AU" dirty="0">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457200" y="2286000"/>
            <a:ext cx="5771866" cy="1200329"/>
          </a:xfrm>
          <a:prstGeom prst="rect">
            <a:avLst/>
          </a:prstGeom>
        </p:spPr>
        <p:txBody>
          <a:bodyPr wrap="square">
            <a:spAutoFit/>
          </a:bodyPr>
          <a:lstStyle/>
          <a:p>
            <a:r>
              <a:rPr lang="en-AU" b="1" dirty="0"/>
              <a:t>Cane toads </a:t>
            </a:r>
            <a:r>
              <a:rPr lang="en-AU" dirty="0"/>
              <a:t>are:</a:t>
            </a:r>
          </a:p>
          <a:p>
            <a:pPr marL="285750" indent="-285750">
              <a:buFont typeface="Arial" panose="020B0604020202020204" pitchFamily="34" charset="0"/>
              <a:buChar char="•"/>
            </a:pPr>
            <a:r>
              <a:rPr lang="en-AU" b="1" dirty="0"/>
              <a:t>large, stocky </a:t>
            </a:r>
            <a:r>
              <a:rPr lang="en-AU" dirty="0"/>
              <a:t>amphibians with </a:t>
            </a:r>
            <a:r>
              <a:rPr lang="en-AU" b="1" dirty="0"/>
              <a:t>dry, warty skin</a:t>
            </a:r>
          </a:p>
          <a:p>
            <a:pPr marL="285750" indent="-285750">
              <a:buFont typeface="Arial" panose="020B0604020202020204" pitchFamily="34" charset="0"/>
              <a:buChar char="•"/>
            </a:pPr>
            <a:r>
              <a:rPr lang="en-AU" b="1" dirty="0"/>
              <a:t>native</a:t>
            </a:r>
            <a:r>
              <a:rPr lang="en-AU" dirty="0"/>
              <a:t> to the </a:t>
            </a:r>
            <a:r>
              <a:rPr lang="en-AU" b="1" dirty="0"/>
              <a:t>Americas</a:t>
            </a:r>
            <a:r>
              <a:rPr lang="en-AU" dirty="0"/>
              <a:t> : the southern United States, Central America, and tropical South America. </a:t>
            </a:r>
          </a:p>
        </p:txBody>
      </p:sp>
      <p:sp>
        <p:nvSpPr>
          <p:cNvPr id="10" name="Rectangle 9"/>
          <p:cNvSpPr/>
          <p:nvPr/>
        </p:nvSpPr>
        <p:spPr>
          <a:xfrm>
            <a:off x="493691" y="3599768"/>
            <a:ext cx="8534400" cy="2978508"/>
          </a:xfrm>
          <a:prstGeom prst="rect">
            <a:avLst/>
          </a:prstGeom>
        </p:spPr>
        <p:txBody>
          <a:bodyPr wrap="square">
            <a:spAutoFit/>
          </a:bodyPr>
          <a:lstStyle/>
          <a:p>
            <a:pPr>
              <a:lnSpc>
                <a:spcPct val="107000"/>
              </a:lnSpc>
            </a:pPr>
            <a:r>
              <a:rPr lang="en-AU" dirty="0"/>
              <a:t>Cane toads  </a:t>
            </a:r>
            <a:r>
              <a:rPr lang="en-AU" b="1" dirty="0"/>
              <a:t>thrive in Australia </a:t>
            </a:r>
            <a:r>
              <a:rPr lang="en-AU" dirty="0"/>
              <a:t>because: </a:t>
            </a:r>
          </a:p>
          <a:p>
            <a:pPr marL="285750" indent="-285750">
              <a:buFont typeface="Arial" panose="020B0604020202020204" pitchFamily="34" charset="0"/>
              <a:buChar char="•"/>
            </a:pPr>
            <a:r>
              <a:rPr lang="en-AU" dirty="0"/>
              <a:t>they have </a:t>
            </a:r>
            <a:r>
              <a:rPr lang="en-AU" b="1" dirty="0"/>
              <a:t>few natural predators</a:t>
            </a:r>
          </a:p>
          <a:p>
            <a:pPr marL="285750" indent="-285750">
              <a:buFont typeface="Arial" panose="020B0604020202020204" pitchFamily="34" charset="0"/>
              <a:buChar char="•"/>
            </a:pPr>
            <a:r>
              <a:rPr lang="en-AU" dirty="0"/>
              <a:t>they </a:t>
            </a:r>
            <a:r>
              <a:rPr lang="en-AU" b="1" dirty="0"/>
              <a:t>breed easily</a:t>
            </a:r>
          </a:p>
          <a:p>
            <a:pPr marL="285750" indent="-285750">
              <a:buFont typeface="Arial" panose="020B0604020202020204" pitchFamily="34" charset="0"/>
              <a:buChar char="•"/>
            </a:pPr>
            <a:r>
              <a:rPr lang="en-AU" dirty="0"/>
              <a:t>There is </a:t>
            </a:r>
            <a:r>
              <a:rPr lang="en-AU" b="1" dirty="0"/>
              <a:t>plenty of food</a:t>
            </a:r>
            <a:r>
              <a:rPr lang="en-AU" dirty="0"/>
              <a:t>, including pet food (stolen from  outdoors pet food bowls).</a:t>
            </a:r>
          </a:p>
          <a:p>
            <a:pPr marL="285750" indent="-285750">
              <a:buFont typeface="Arial" panose="020B0604020202020204" pitchFamily="34" charset="0"/>
              <a:buChar char="•"/>
            </a:pPr>
            <a:endParaRPr lang="en-AU" dirty="0"/>
          </a:p>
          <a:p>
            <a:pPr>
              <a:lnSpc>
                <a:spcPct val="107000"/>
              </a:lnSpc>
            </a:pPr>
            <a:r>
              <a:rPr lang="en-AU" dirty="0"/>
              <a:t>Cane toads  outcompete and </a:t>
            </a:r>
            <a:r>
              <a:rPr lang="en-AU" b="1" dirty="0"/>
              <a:t>reduce native species </a:t>
            </a:r>
            <a:r>
              <a:rPr lang="en-AU" dirty="0"/>
              <a:t>: </a:t>
            </a:r>
          </a:p>
          <a:p>
            <a:pPr marL="285750" indent="-285750">
              <a:lnSpc>
                <a:spcPct val="107000"/>
              </a:lnSpc>
              <a:buFont typeface="Arial" panose="020B0604020202020204" pitchFamily="34" charset="0"/>
              <a:buChar char="•"/>
            </a:pPr>
            <a:r>
              <a:rPr lang="en-AU" dirty="0"/>
              <a:t>As they are </a:t>
            </a:r>
            <a:r>
              <a:rPr lang="en-AU" b="1" dirty="0"/>
              <a:t>poisonous</a:t>
            </a:r>
            <a:r>
              <a:rPr lang="en-AU" dirty="0"/>
              <a:t> to many native species that eat them (pets and humans too);</a:t>
            </a:r>
          </a:p>
          <a:p>
            <a:pPr marL="285750" indent="-285750">
              <a:lnSpc>
                <a:spcPct val="107000"/>
              </a:lnSpc>
              <a:buFont typeface="Arial" panose="020B0604020202020204" pitchFamily="34" charset="0"/>
              <a:buChar char="•"/>
            </a:pPr>
            <a:r>
              <a:rPr lang="en-AU" dirty="0"/>
              <a:t>As they </a:t>
            </a:r>
            <a:r>
              <a:rPr lang="en-AU" b="1" dirty="0"/>
              <a:t>eat native insectivores, </a:t>
            </a:r>
            <a:r>
              <a:rPr lang="en-AU" dirty="0"/>
              <a:t>such as skinks, the food for native species is reduced.</a:t>
            </a:r>
            <a:endParaRPr lang="en-A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Watch</a:t>
            </a:r>
            <a:r>
              <a:rPr lang="en-AU" dirty="0">
                <a:latin typeface="Calibri" panose="020F0502020204030204" pitchFamily="34" charset="0"/>
                <a:ea typeface="Calibri" panose="020F0502020204030204" pitchFamily="34" charset="0"/>
                <a:cs typeface="Times New Roman" panose="02020603050405020304" pitchFamily="18" charset="0"/>
              </a:rPr>
              <a:t> the great devastation caused by cane toads in Australia in this 4-minute video </a:t>
            </a:r>
            <a:r>
              <a:rPr lang="en-AU" dirty="0">
                <a:hlinkClick r:id="rId4"/>
              </a:rPr>
              <a:t>https://www.youtube.com/watch?v=oYcl0xxU5_s</a:t>
            </a: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a:xfrm>
            <a:off x="493295" y="6423025"/>
            <a:ext cx="5562600" cy="365125"/>
          </a:xfrm>
        </p:spPr>
        <p:txBody>
          <a:bodyPr/>
          <a:lstStyle/>
          <a:p>
            <a:r>
              <a:rPr lang="en-AU" dirty="0"/>
              <a:t>Frogs of the Wimmera, (cc) B. Bant 'Project Platypus' &amp; J. Clark, enviroed4all(R), 2020</a:t>
            </a:r>
            <a:endParaRPr lang="en-US" dirty="0"/>
          </a:p>
        </p:txBody>
      </p:sp>
      <p:sp>
        <p:nvSpPr>
          <p:cNvPr id="5" name="Slide Number Placeholder 4"/>
          <p:cNvSpPr>
            <a:spLocks noGrp="1"/>
          </p:cNvSpPr>
          <p:nvPr>
            <p:ph type="sldNum" sz="quarter" idx="12"/>
          </p:nvPr>
        </p:nvSpPr>
        <p:spPr>
          <a:xfrm>
            <a:off x="6026616" y="6418335"/>
            <a:ext cx="2133600" cy="365125"/>
          </a:xfrm>
        </p:spPr>
        <p:txBody>
          <a:bodyPr/>
          <a:lstStyle/>
          <a:p>
            <a:fld id="{B6F15528-21DE-4FAA-801E-634DDDAF4B2B}" type="slidenum">
              <a:rPr lang="en-US" smtClean="0"/>
              <a:pPr/>
              <a:t>6</a:t>
            </a:fld>
            <a:endParaRPr lang="en-US"/>
          </a:p>
        </p:txBody>
      </p:sp>
      <p:pic>
        <p:nvPicPr>
          <p:cNvPr id="11" name="Picture 10" descr="G:\2020\River Detectives\for pds\frogs\July2011P1080371 burrowing fro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84" y="55476"/>
            <a:ext cx="990600" cy="8678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2020\River Detectives\for pds\frogs\CaneToadBrisCouncil03275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081569"/>
            <a:ext cx="2482566" cy="219707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070600" y="3278640"/>
            <a:ext cx="2438400" cy="830997"/>
          </a:xfrm>
          <a:prstGeom prst="rect">
            <a:avLst/>
          </a:prstGeom>
          <a:noFill/>
        </p:spPr>
        <p:txBody>
          <a:bodyPr wrap="square" rtlCol="0">
            <a:spAutoFit/>
          </a:bodyPr>
          <a:lstStyle/>
          <a:p>
            <a:r>
              <a:rPr lang="fr-FR" sz="1200" dirty="0"/>
              <a:t>Cane </a:t>
            </a:r>
            <a:r>
              <a:rPr lang="fr-FR" sz="1200" dirty="0" err="1"/>
              <a:t>Toad</a:t>
            </a:r>
            <a:r>
              <a:rPr lang="fr-FR" sz="1200" dirty="0"/>
              <a:t> photo source: Brisbane City Council ‘</a:t>
            </a:r>
            <a:r>
              <a:rPr lang="fr-FR" sz="1200" i="1" dirty="0"/>
              <a:t>Cane </a:t>
            </a:r>
            <a:r>
              <a:rPr lang="fr-FR" sz="1200" i="1" dirty="0" err="1"/>
              <a:t>Toads</a:t>
            </a:r>
            <a:r>
              <a:rPr lang="fr-FR" sz="1200" dirty="0"/>
              <a:t>’ at   </a:t>
            </a:r>
            <a:r>
              <a:rPr lang="en-AU" sz="1200" dirty="0">
                <a:solidFill>
                  <a:srgbClr val="FF0000"/>
                </a:solidFill>
                <a:hlinkClick r:id="rId7"/>
              </a:rPr>
              <a:t>https://www.brisbane.qld.gov.au/sites/default/files/032754.jpg</a:t>
            </a:r>
            <a:r>
              <a:rPr lang="en-AU" sz="1200" dirty="0">
                <a:solidFill>
                  <a:srgbClr val="FF0000"/>
                </a:solidFill>
              </a:rPr>
              <a:t> </a:t>
            </a:r>
            <a:endParaRPr lang="fr-FR" sz="1200" dirty="0">
              <a:solidFill>
                <a:srgbClr val="FF0000"/>
              </a:solidFill>
            </a:endParaRPr>
          </a:p>
        </p:txBody>
      </p:sp>
    </p:spTree>
    <p:extLst>
      <p:ext uri="{BB962C8B-B14F-4D97-AF65-F5344CB8AC3E}">
        <p14:creationId xmlns:p14="http://schemas.microsoft.com/office/powerpoint/2010/main" val="1814682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2020\River Detectives\for pds\frogs\July2011P1080371 burrowing fro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7" t="12343" r="1380" b="4614"/>
          <a:stretch/>
        </p:blipFill>
        <p:spPr bwMode="auto">
          <a:xfrm>
            <a:off x="1"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230606" y="381000"/>
            <a:ext cx="8153400" cy="2971800"/>
          </a:xfrm>
        </p:spPr>
        <p:txBody>
          <a:bodyPr>
            <a:normAutofit fontScale="90000"/>
          </a:bodyPr>
          <a:lstStyle/>
          <a:p>
            <a:r>
              <a:rPr lang="en-AU" altLang="fr-FR" sz="6000" b="1" dirty="0">
                <a:solidFill>
                  <a:schemeClr val="bg1"/>
                </a:solidFill>
              </a:rPr>
              <a:t>Frogs of the Wimmera </a:t>
            </a:r>
            <a:br>
              <a:rPr lang="en-AU" altLang="fr-FR" b="1" dirty="0">
                <a:solidFill>
                  <a:schemeClr val="bg1"/>
                </a:solidFill>
              </a:rPr>
            </a:br>
            <a:r>
              <a:rPr lang="en-AU" altLang="fr-FR" sz="2400" b="1" dirty="0">
                <a:solidFill>
                  <a:schemeClr val="bg1"/>
                </a:solidFill>
              </a:rPr>
              <a:t>Integrating frog education into your River Detectives Program</a:t>
            </a:r>
            <a:br>
              <a:rPr lang="en-AU" altLang="fr-FR" sz="2400" b="1" dirty="0">
                <a:solidFill>
                  <a:schemeClr val="bg1"/>
                </a:solidFill>
              </a:rPr>
            </a:br>
            <a:br>
              <a:rPr lang="en-AU" altLang="fr-FR" sz="2400" b="1" dirty="0">
                <a:solidFill>
                  <a:schemeClr val="bg1"/>
                </a:solidFill>
              </a:rPr>
            </a:br>
            <a:br>
              <a:rPr lang="en-AU" altLang="fr-FR" sz="2400" b="1" dirty="0">
                <a:solidFill>
                  <a:schemeClr val="bg1"/>
                </a:solidFill>
              </a:rPr>
            </a:br>
            <a:br>
              <a:rPr lang="en-AU" altLang="fr-FR" sz="2400" b="1" dirty="0">
                <a:solidFill>
                  <a:schemeClr val="bg1"/>
                </a:solidFill>
              </a:rPr>
            </a:br>
            <a:br>
              <a:rPr lang="en-AU" altLang="fr-FR" sz="2400" b="1" dirty="0">
                <a:solidFill>
                  <a:schemeClr val="bg1"/>
                </a:solidFill>
              </a:rPr>
            </a:br>
            <a:r>
              <a:rPr lang="en-AU" altLang="fr-FR" b="1" dirty="0">
                <a:solidFill>
                  <a:schemeClr val="bg1"/>
                </a:solidFill>
              </a:rPr>
              <a:t>2 Frog species of the Wimmera</a:t>
            </a:r>
          </a:p>
        </p:txBody>
      </p:sp>
      <p:pic>
        <p:nvPicPr>
          <p:cNvPr id="8" name="Picture 3" descr="G:\2019\River detectives\WCMA.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91027" y="6019799"/>
            <a:ext cx="1000572" cy="7334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2019\River detectives\image00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4511" y="5879445"/>
            <a:ext cx="1710489" cy="83365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11"/>
          </p:nvPr>
        </p:nvSpPr>
        <p:spPr>
          <a:xfrm>
            <a:off x="2286000" y="6135973"/>
            <a:ext cx="5553073" cy="577128"/>
          </a:xfrm>
        </p:spPr>
        <p:txBody>
          <a:bodyPr/>
          <a:lstStyle/>
          <a:p>
            <a:r>
              <a:rPr lang="en-AU" dirty="0">
                <a:solidFill>
                  <a:srgbClr val="FFC000"/>
                </a:solidFill>
              </a:rPr>
              <a:t>Text by B. Bant 'Project Platypus' &amp; J. Clark, enviroed4all(R), (cc)  2020</a:t>
            </a:r>
          </a:p>
          <a:p>
            <a:r>
              <a:rPr lang="en-AU" dirty="0">
                <a:solidFill>
                  <a:srgbClr val="FFC000"/>
                </a:solidFill>
              </a:rPr>
              <a:t>Photos by J. Clark (unless otherwise acknowledged)  (cc) 2020. </a:t>
            </a:r>
            <a:endParaRPr lang="en-US" dirty="0">
              <a:solidFill>
                <a:srgbClr val="FFC000"/>
              </a:solidFill>
            </a:endParaRPr>
          </a:p>
        </p:txBody>
      </p:sp>
    </p:spTree>
    <p:extLst>
      <p:ext uri="{BB962C8B-B14F-4D97-AF65-F5344CB8AC3E}">
        <p14:creationId xmlns:p14="http://schemas.microsoft.com/office/powerpoint/2010/main" val="403821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98884" y="169522"/>
            <a:ext cx="7946454" cy="639762"/>
          </a:xfrm>
        </p:spPr>
        <p:txBody>
          <a:bodyPr>
            <a:noAutofit/>
          </a:bodyPr>
          <a:lstStyle/>
          <a:p>
            <a:r>
              <a:rPr lang="en-AU" altLang="fr-FR" sz="4000" b="1" dirty="0">
                <a:solidFill>
                  <a:srgbClr val="0070C0"/>
                </a:solidFill>
              </a:rPr>
              <a:t>2.1 Wimmera frog/tadpole ID sheets</a:t>
            </a:r>
          </a:p>
        </p:txBody>
      </p:sp>
      <p:pic>
        <p:nvPicPr>
          <p:cNvPr id="5" name="Picture 2" descr="G:\2019\River detectives\image00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p:cNvSpPr txBox="1">
            <a:spLocks/>
          </p:cNvSpPr>
          <p:nvPr/>
        </p:nvSpPr>
        <p:spPr>
          <a:xfrm>
            <a:off x="165208" y="954011"/>
            <a:ext cx="5105400" cy="5661264"/>
          </a:xfrm>
          <a:prstGeom prst="rect">
            <a:avLst/>
          </a:prstGeom>
          <a:ln>
            <a:solidFill>
              <a:srgbClr val="0070C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The </a:t>
            </a:r>
            <a:r>
              <a:rPr lang="en-US" sz="1800" dirty="0" err="1"/>
              <a:t>Wimmera</a:t>
            </a:r>
            <a:r>
              <a:rPr lang="en-US" sz="1800" dirty="0"/>
              <a:t> CMA has class sets of A3 reference sheets to aid the identification of </a:t>
            </a:r>
            <a:r>
              <a:rPr lang="en-US" sz="1800" b="1" dirty="0"/>
              <a:t>frogs and tadpoles </a:t>
            </a:r>
            <a:r>
              <a:rPr lang="en-US" sz="1800" dirty="0"/>
              <a:t>of the </a:t>
            </a:r>
            <a:r>
              <a:rPr lang="en-US" sz="1800" dirty="0" err="1"/>
              <a:t>Wimmera</a:t>
            </a:r>
            <a:r>
              <a:rPr lang="en-US" sz="1800" dirty="0"/>
              <a:t>.  </a:t>
            </a:r>
          </a:p>
          <a:p>
            <a:pPr marL="0" indent="0">
              <a:buNone/>
            </a:pPr>
            <a:endParaRPr lang="en-US" sz="1200" dirty="0"/>
          </a:p>
          <a:p>
            <a:pPr marL="0" indent="0">
              <a:buNone/>
            </a:pPr>
            <a:r>
              <a:rPr lang="en-US" sz="1800" dirty="0"/>
              <a:t>The frogs  are split into </a:t>
            </a:r>
            <a:r>
              <a:rPr lang="en-US" sz="1800" b="1" dirty="0"/>
              <a:t>six groups</a:t>
            </a:r>
            <a:r>
              <a:rPr lang="en-US" sz="1800" dirty="0"/>
              <a:t>:</a:t>
            </a:r>
          </a:p>
          <a:p>
            <a:r>
              <a:rPr lang="en-US" sz="1800" dirty="0"/>
              <a:t>Two have </a:t>
            </a:r>
            <a:r>
              <a:rPr lang="en-US" sz="1800" b="1" dirty="0"/>
              <a:t>horizontal pupils</a:t>
            </a:r>
          </a:p>
          <a:p>
            <a:pPr marL="400050" lvl="1" indent="0">
              <a:buNone/>
            </a:pPr>
            <a:r>
              <a:rPr lang="en-US" sz="1600" i="1" dirty="0"/>
              <a:t>	</a:t>
            </a:r>
            <a:r>
              <a:rPr lang="en-US" sz="1600" i="1" dirty="0" err="1"/>
              <a:t>Crinia</a:t>
            </a:r>
            <a:r>
              <a:rPr lang="en-US" sz="1600" dirty="0"/>
              <a:t> –</a:t>
            </a:r>
            <a:r>
              <a:rPr lang="en-US" sz="1600" b="1" dirty="0"/>
              <a:t>no webbing </a:t>
            </a:r>
            <a:r>
              <a:rPr lang="en-US" sz="1600" dirty="0"/>
              <a:t>between toes </a:t>
            </a:r>
          </a:p>
          <a:p>
            <a:pPr marL="400050" lvl="1" indent="0">
              <a:buNone/>
            </a:pPr>
            <a:r>
              <a:rPr lang="en-US" sz="1600" i="1" dirty="0"/>
              <a:t>	</a:t>
            </a:r>
            <a:r>
              <a:rPr lang="en-US" sz="1600" i="1" dirty="0" err="1"/>
              <a:t>Limnodynastes</a:t>
            </a:r>
            <a:r>
              <a:rPr lang="en-US" sz="1600" i="1" dirty="0"/>
              <a:t> </a:t>
            </a:r>
            <a:r>
              <a:rPr lang="en-US" sz="1600" dirty="0"/>
              <a:t>– </a:t>
            </a:r>
            <a:r>
              <a:rPr lang="en-US" sz="1600" b="1" dirty="0"/>
              <a:t>no toe pads, (</a:t>
            </a:r>
            <a:r>
              <a:rPr lang="en-US" sz="1600" dirty="0"/>
              <a:t>some webbing 		between toes), </a:t>
            </a:r>
          </a:p>
          <a:p>
            <a:pPr marL="285750"/>
            <a:r>
              <a:rPr lang="en-US" sz="1800" dirty="0"/>
              <a:t>Two have </a:t>
            </a:r>
            <a:r>
              <a:rPr lang="en-US" sz="1800" b="1" dirty="0"/>
              <a:t>vertical pupils</a:t>
            </a:r>
          </a:p>
          <a:p>
            <a:pPr marL="0" indent="0">
              <a:buNone/>
            </a:pPr>
            <a:r>
              <a:rPr lang="en-US" sz="1800" b="1" i="1" dirty="0"/>
              <a:t>	</a:t>
            </a:r>
            <a:r>
              <a:rPr lang="en-US" sz="1600" i="1" dirty="0" err="1"/>
              <a:t>Litoria</a:t>
            </a:r>
            <a:r>
              <a:rPr lang="en-US" sz="1600" dirty="0"/>
              <a:t> – </a:t>
            </a:r>
            <a:r>
              <a:rPr lang="en-US" sz="1600" b="1" dirty="0"/>
              <a:t>toe pads</a:t>
            </a:r>
          </a:p>
          <a:p>
            <a:pPr marL="800100" lvl="2" indent="0">
              <a:buNone/>
            </a:pPr>
            <a:r>
              <a:rPr lang="en-US" sz="1600" i="1" dirty="0"/>
              <a:t>	</a:t>
            </a:r>
            <a:r>
              <a:rPr lang="en-US" sz="1600" i="1" dirty="0" err="1"/>
              <a:t>Neobatrachus</a:t>
            </a:r>
            <a:r>
              <a:rPr lang="en-US" sz="1600" dirty="0"/>
              <a:t>- no toe pads, </a:t>
            </a:r>
            <a:r>
              <a:rPr lang="en-US" sz="1600" b="1" dirty="0"/>
              <a:t>webbed toes</a:t>
            </a:r>
          </a:p>
          <a:p>
            <a:r>
              <a:rPr lang="en-US" sz="1800" dirty="0"/>
              <a:t>Two other groups</a:t>
            </a:r>
          </a:p>
          <a:p>
            <a:pPr marL="400050" lvl="1" indent="0">
              <a:buNone/>
            </a:pPr>
            <a:r>
              <a:rPr lang="en-US" sz="1600" b="1" dirty="0"/>
              <a:t>walk </a:t>
            </a:r>
            <a:r>
              <a:rPr lang="en-US" sz="1600" dirty="0"/>
              <a:t>instead of jump</a:t>
            </a:r>
          </a:p>
          <a:p>
            <a:pPr marL="400050" lvl="1" indent="0">
              <a:buNone/>
            </a:pPr>
            <a:r>
              <a:rPr lang="en-US" sz="1600" i="1" dirty="0"/>
              <a:t>	</a:t>
            </a:r>
            <a:r>
              <a:rPr lang="en-US" sz="1600" i="1" dirty="0" err="1"/>
              <a:t>Pseudophryne</a:t>
            </a:r>
            <a:r>
              <a:rPr lang="en-US" sz="1600" i="1" dirty="0"/>
              <a:t> </a:t>
            </a:r>
            <a:r>
              <a:rPr lang="en-US" sz="1600" dirty="0"/>
              <a:t> </a:t>
            </a:r>
          </a:p>
          <a:p>
            <a:pPr marL="400050" lvl="1" indent="0">
              <a:buNone/>
            </a:pPr>
            <a:r>
              <a:rPr lang="en-US" sz="1600" b="1" dirty="0"/>
              <a:t>ground dwellers</a:t>
            </a:r>
          </a:p>
          <a:p>
            <a:pPr marL="0" indent="0">
              <a:buNone/>
            </a:pPr>
            <a:r>
              <a:rPr lang="en-US" sz="1600" i="1" dirty="0"/>
              <a:t>	</a:t>
            </a:r>
            <a:r>
              <a:rPr lang="en-US" sz="1600" i="1" dirty="0" err="1"/>
              <a:t>Geocrinia</a:t>
            </a:r>
            <a:r>
              <a:rPr lang="en-US" sz="1600" dirty="0"/>
              <a:t>  </a:t>
            </a:r>
          </a:p>
          <a:p>
            <a:pPr marL="0" indent="0">
              <a:buNone/>
            </a:pPr>
            <a:r>
              <a:rPr lang="en-US" sz="1400" dirty="0"/>
              <a:t>Copies are available from the </a:t>
            </a:r>
            <a:r>
              <a:rPr lang="en-US" sz="1400" dirty="0" err="1"/>
              <a:t>Wimmera</a:t>
            </a:r>
            <a:r>
              <a:rPr lang="en-US" sz="1400" dirty="0"/>
              <a:t> CMA at </a:t>
            </a:r>
            <a:r>
              <a:rPr lang="en-US" sz="1400" dirty="0">
                <a:hlinkClick r:id="rId3"/>
              </a:rPr>
              <a:t>https://wcma.vic.gov.au/contact-us</a:t>
            </a:r>
            <a:r>
              <a:rPr lang="en-US" sz="1400" dirty="0"/>
              <a:t>  or</a:t>
            </a:r>
            <a:r>
              <a:rPr lang="fr-FR" sz="1400" dirty="0"/>
              <a:t> (03) 5382 1544 </a:t>
            </a:r>
            <a:r>
              <a:rPr lang="en-US" sz="1400" dirty="0"/>
              <a:t>. </a:t>
            </a:r>
          </a:p>
          <a:p>
            <a:pPr marL="0" indent="0">
              <a:buNone/>
            </a:pPr>
            <a:endParaRPr lang="en-US" sz="1800" dirty="0"/>
          </a:p>
        </p:txBody>
      </p:sp>
      <p:sp>
        <p:nvSpPr>
          <p:cNvPr id="3" name="Footer Placeholder 2"/>
          <p:cNvSpPr>
            <a:spLocks noGrp="1"/>
          </p:cNvSpPr>
          <p:nvPr>
            <p:ph type="ftr" sz="quarter" idx="11"/>
          </p:nvPr>
        </p:nvSpPr>
        <p:spPr>
          <a:xfrm>
            <a:off x="304800" y="6439067"/>
            <a:ext cx="5638800" cy="365125"/>
          </a:xfrm>
        </p:spPr>
        <p:txBody>
          <a:bodyPr/>
          <a:lstStyle/>
          <a:p>
            <a:r>
              <a:rPr lang="en-AU" dirty="0"/>
              <a:t>Frogs of the Wimmera, (cc) B. Bant 'Project Platypus' &amp; J. Clark, enviroed4all(R), 2020</a:t>
            </a:r>
            <a:endParaRPr lang="en-US" dirty="0"/>
          </a:p>
        </p:txBody>
      </p:sp>
      <p:sp>
        <p:nvSpPr>
          <p:cNvPr id="4" name="Slide Number Placeholder 3"/>
          <p:cNvSpPr>
            <a:spLocks noGrp="1"/>
          </p:cNvSpPr>
          <p:nvPr>
            <p:ph type="sldNum" sz="quarter" idx="12"/>
          </p:nvPr>
        </p:nvSpPr>
        <p:spPr>
          <a:xfrm>
            <a:off x="6019800" y="6418335"/>
            <a:ext cx="2133600" cy="365125"/>
          </a:xfrm>
        </p:spPr>
        <p:txBody>
          <a:bodyPr/>
          <a:lstStyle/>
          <a:p>
            <a:fld id="{B6F15528-21DE-4FAA-801E-634DDDAF4B2B}" type="slidenum">
              <a:rPr lang="en-US" smtClean="0"/>
              <a:pPr/>
              <a:t>8</a:t>
            </a:fld>
            <a:endParaRPr lang="en-US" dirty="0"/>
          </a:p>
        </p:txBody>
      </p:sp>
      <p:pic>
        <p:nvPicPr>
          <p:cNvPr id="12" name="Picture 11" descr="G:\2020\River Detectives\for pds\frogs\July2011P1080371 burrowing fro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84" y="55476"/>
            <a:ext cx="990600" cy="8678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1" y="954011"/>
            <a:ext cx="3741160" cy="2703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3739" y="3617495"/>
            <a:ext cx="3751084" cy="274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3644900" y="1447800"/>
            <a:ext cx="1765300" cy="134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420268" y="2514600"/>
            <a:ext cx="1002632" cy="584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667000" y="2667000"/>
            <a:ext cx="5257800" cy="1409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635499" y="3505201"/>
            <a:ext cx="3289301" cy="8643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438400" y="4635500"/>
            <a:ext cx="6237169" cy="6223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133600" y="5562600"/>
            <a:ext cx="4800600" cy="279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924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06905" y="61352"/>
            <a:ext cx="8001000" cy="639762"/>
          </a:xfrm>
        </p:spPr>
        <p:txBody>
          <a:bodyPr>
            <a:noAutofit/>
          </a:bodyPr>
          <a:lstStyle/>
          <a:p>
            <a:r>
              <a:rPr lang="en-AU" altLang="fr-FR" sz="4000" b="1" dirty="0">
                <a:solidFill>
                  <a:srgbClr val="0070C0"/>
                </a:solidFill>
              </a:rPr>
              <a:t>2.2  The fourteen Wimmera frogs</a:t>
            </a:r>
          </a:p>
        </p:txBody>
      </p:sp>
      <p:pic>
        <p:nvPicPr>
          <p:cNvPr id="5" name="Picture 2" descr="G:\2019\River detectives\image00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05800" y="6423025"/>
            <a:ext cx="739538" cy="36043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a:xfrm>
            <a:off x="381000" y="6418335"/>
            <a:ext cx="5638800" cy="365125"/>
          </a:xfrm>
        </p:spPr>
        <p:txBody>
          <a:bodyPr/>
          <a:lstStyle/>
          <a:p>
            <a:r>
              <a:rPr lang="en-AU" dirty="0"/>
              <a:t>Frogs of the Wimmera, (cc) B. Bant 'Project Platypus' &amp; J. Clark, enviroed4all(R), 2020</a:t>
            </a:r>
            <a:endParaRPr lang="en-US" dirty="0"/>
          </a:p>
        </p:txBody>
      </p:sp>
      <p:sp>
        <p:nvSpPr>
          <p:cNvPr id="4" name="Slide Number Placeholder 3"/>
          <p:cNvSpPr>
            <a:spLocks noGrp="1"/>
          </p:cNvSpPr>
          <p:nvPr>
            <p:ph type="sldNum" sz="quarter" idx="12"/>
          </p:nvPr>
        </p:nvSpPr>
        <p:spPr>
          <a:xfrm>
            <a:off x="6019800" y="6418335"/>
            <a:ext cx="2133600" cy="365125"/>
          </a:xfrm>
        </p:spPr>
        <p:txBody>
          <a:bodyPr/>
          <a:lstStyle/>
          <a:p>
            <a:fld id="{B6F15528-21DE-4FAA-801E-634DDDAF4B2B}" type="slidenum">
              <a:rPr lang="en-US" smtClean="0"/>
              <a:pPr/>
              <a:t>9</a:t>
            </a:fld>
            <a:endParaRPr lang="en-US" dirty="0"/>
          </a:p>
        </p:txBody>
      </p:sp>
      <p:pic>
        <p:nvPicPr>
          <p:cNvPr id="12" name="Picture 11" descr="G:\2020\River Detectives\for pds\frogs\July2011P1080371 burrowing fro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84" y="55476"/>
            <a:ext cx="990600" cy="8678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39869" y="888484"/>
            <a:ext cx="6235700" cy="369332"/>
          </a:xfrm>
          <a:prstGeom prst="rect">
            <a:avLst/>
          </a:prstGeom>
        </p:spPr>
        <p:txBody>
          <a:bodyPr wrap="square">
            <a:spAutoFit/>
          </a:bodyPr>
          <a:lstStyle/>
          <a:p>
            <a:pPr lvl="0">
              <a:spcBef>
                <a:spcPct val="20000"/>
              </a:spcBef>
            </a:pPr>
            <a:r>
              <a:rPr lang="en-US" dirty="0">
                <a:solidFill>
                  <a:prstClr val="black"/>
                </a:solidFill>
              </a:rPr>
              <a:t>The </a:t>
            </a:r>
            <a:r>
              <a:rPr lang="en-US" b="1" dirty="0" err="1">
                <a:solidFill>
                  <a:prstClr val="black"/>
                </a:solidFill>
              </a:rPr>
              <a:t>Wimmera</a:t>
            </a:r>
            <a:r>
              <a:rPr lang="en-US" dirty="0">
                <a:solidFill>
                  <a:prstClr val="black"/>
                </a:solidFill>
              </a:rPr>
              <a:t> has </a:t>
            </a:r>
            <a:r>
              <a:rPr lang="en-US" b="1" dirty="0">
                <a:solidFill>
                  <a:prstClr val="black"/>
                </a:solidFill>
              </a:rPr>
              <a:t>14 known frog species</a:t>
            </a:r>
            <a:r>
              <a:rPr lang="en-US" dirty="0">
                <a:solidFill>
                  <a:prstClr val="black"/>
                </a:solidFill>
              </a:rPr>
              <a:t>:</a:t>
            </a:r>
          </a:p>
        </p:txBody>
      </p:sp>
      <p:graphicFrame>
        <p:nvGraphicFramePr>
          <p:cNvPr id="9" name="Table 8"/>
          <p:cNvGraphicFramePr>
            <a:graphicFrameLocks noGrp="1"/>
          </p:cNvGraphicFramePr>
          <p:nvPr>
            <p:extLst>
              <p:ext uri="{D42A27DB-BD31-4B8C-83A1-F6EECF244321}">
                <p14:modId xmlns:p14="http://schemas.microsoft.com/office/powerpoint/2010/main" val="4279725187"/>
              </p:ext>
            </p:extLst>
          </p:nvPr>
        </p:nvGraphicFramePr>
        <p:xfrm>
          <a:off x="228600" y="1436710"/>
          <a:ext cx="8682010" cy="4755225"/>
        </p:xfrm>
        <a:graphic>
          <a:graphicData uri="http://schemas.openxmlformats.org/drawingml/2006/table">
            <a:tbl>
              <a:tblPr>
                <a:tableStyleId>{5C22544A-7EE6-4342-B048-85BDC9FD1C3A}</a:tableStyleId>
              </a:tblPr>
              <a:tblGrid>
                <a:gridCol w="289081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232509">
                <a:tc>
                  <a:txBody>
                    <a:bodyPr/>
                    <a:lstStyle/>
                    <a:p>
                      <a:pPr algn="l" fontAlgn="b"/>
                      <a:r>
                        <a:rPr lang="fr-FR" sz="1800" b="1" u="none" strike="noStrike" dirty="0">
                          <a:effectLst/>
                        </a:rPr>
                        <a:t>Common </a:t>
                      </a:r>
                      <a:r>
                        <a:rPr lang="fr-FR" sz="1800" b="1" u="none" strike="noStrike" dirty="0" err="1">
                          <a:effectLst/>
                        </a:rPr>
                        <a:t>name</a:t>
                      </a:r>
                      <a:r>
                        <a:rPr lang="fr-FR" sz="1800" b="1" u="none" strike="noStrike" dirty="0">
                          <a:effectLst/>
                        </a:rPr>
                        <a:t> (Wimmera) </a:t>
                      </a:r>
                      <a:endParaRPr lang="fr-FR" sz="1800" b="1" i="0" u="none" strike="noStrike" dirty="0">
                        <a:solidFill>
                          <a:srgbClr val="000000"/>
                        </a:solidFill>
                        <a:effectLst/>
                        <a:latin typeface="Arial"/>
                      </a:endParaRPr>
                    </a:p>
                  </a:txBody>
                  <a:tcPr marL="6119" marR="6119" marT="61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AU" sz="1800" b="1" u="none" strike="noStrike" dirty="0">
                          <a:effectLst/>
                        </a:rPr>
                        <a:t>Common name (Frogs of Aust.)</a:t>
                      </a:r>
                      <a:endParaRPr lang="en-AU" sz="1800" b="1" i="0" u="none" strike="noStrike" dirty="0">
                        <a:solidFill>
                          <a:srgbClr val="000000"/>
                        </a:solidFill>
                        <a:effectLst/>
                        <a:latin typeface="Arial"/>
                      </a:endParaRPr>
                    </a:p>
                  </a:txBody>
                  <a:tcPr marL="6119" marR="6119" marT="61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fr-FR" sz="1800" b="1" i="1" u="none" strike="noStrike" dirty="0">
                          <a:effectLst/>
                        </a:rPr>
                        <a:t>Scientific (Latin) </a:t>
                      </a:r>
                      <a:r>
                        <a:rPr lang="fr-FR" sz="1800" b="1" i="1" u="none" strike="noStrike" dirty="0" err="1">
                          <a:effectLst/>
                        </a:rPr>
                        <a:t>name</a:t>
                      </a:r>
                      <a:endParaRPr lang="fr-FR" sz="1800" b="1" i="1" u="none" strike="noStrike" dirty="0">
                        <a:solidFill>
                          <a:srgbClr val="000000"/>
                        </a:solidFill>
                        <a:effectLst/>
                        <a:latin typeface="Arial"/>
                      </a:endParaRPr>
                    </a:p>
                  </a:txBody>
                  <a:tcPr marL="6119" marR="6119" marT="61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8628">
                <a:tc>
                  <a:txBody>
                    <a:bodyPr/>
                    <a:lstStyle/>
                    <a:p>
                      <a:pPr algn="l" rtl="0" fontAlgn="ctr">
                        <a:buClr>
                          <a:srgbClr val="000000"/>
                        </a:buClr>
                        <a:buSzPts val="1800"/>
                        <a:buFontTx/>
                        <a:buNone/>
                      </a:pPr>
                      <a:r>
                        <a:rPr lang="fr-FR" sz="1800" u="none" strike="noStrike" dirty="0" err="1">
                          <a:effectLst/>
                        </a:rPr>
                        <a:t>Bibron’s</a:t>
                      </a:r>
                      <a:r>
                        <a:rPr lang="fr-FR" sz="1800" u="none" strike="noStrike" dirty="0">
                          <a:effectLst/>
                        </a:rPr>
                        <a:t> </a:t>
                      </a:r>
                      <a:r>
                        <a:rPr lang="fr-FR" sz="1800" u="none" strike="noStrike" dirty="0" err="1">
                          <a:effectLst/>
                        </a:rPr>
                        <a:t>Toadlet</a:t>
                      </a:r>
                      <a:r>
                        <a:rPr lang="fr-FR" sz="1800" u="none" strike="noStrike" dirty="0">
                          <a:effectLst/>
                        </a:rPr>
                        <a:t> ** </a:t>
                      </a:r>
                      <a:endParaRPr lang="fr-FR" sz="1800" b="0" i="0" u="none" strike="noStrike" dirty="0">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buClr>
                          <a:srgbClr val="000000"/>
                        </a:buClr>
                        <a:buSzPts val="1800"/>
                        <a:buFontTx/>
                        <a:buNone/>
                      </a:pPr>
                      <a:r>
                        <a:rPr lang="fr-FR" sz="1800" u="none" strike="noStrike">
                          <a:effectLst/>
                        </a:rPr>
                        <a:t>Bibron’s Toadlet ** </a:t>
                      </a:r>
                      <a:endParaRPr lang="fr-FR" sz="1800" b="0" i="0" u="none" strike="noStrike">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FontTx/>
                        <a:buNone/>
                      </a:pPr>
                      <a:r>
                        <a:rPr lang="fr-FR" sz="1800" i="1" u="none" strike="noStrike">
                          <a:effectLst/>
                        </a:rPr>
                        <a:t>Pseudophryne bibronii </a:t>
                      </a:r>
                      <a:endParaRPr lang="fr-FR" sz="1800" b="0" i="1" u="none" strike="noStrike">
                        <a:solidFill>
                          <a:srgbClr val="4D5156"/>
                        </a:solidFill>
                        <a:effectLst/>
                        <a:latin typeface="Arial"/>
                      </a:endParaRPr>
                    </a:p>
                  </a:txBody>
                  <a:tcPr marL="6119" marR="6119" marT="61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8628">
                <a:tc>
                  <a:txBody>
                    <a:bodyPr/>
                    <a:lstStyle/>
                    <a:p>
                      <a:pPr algn="l" rtl="0" fontAlgn="ctr">
                        <a:buClr>
                          <a:srgbClr val="000000"/>
                        </a:buClr>
                        <a:buSzPts val="1800"/>
                        <a:buFontTx/>
                        <a:buNone/>
                      </a:pPr>
                      <a:r>
                        <a:rPr lang="fr-FR" sz="1800" u="none" strike="noStrike">
                          <a:effectLst/>
                        </a:rPr>
                        <a:t>Brown Tree Frog</a:t>
                      </a:r>
                      <a:endParaRPr lang="fr-FR" sz="1800" b="0" i="0" u="none" strike="noStrike">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buClr>
                          <a:srgbClr val="000000"/>
                        </a:buClr>
                        <a:buSzPts val="1800"/>
                        <a:buFontTx/>
                        <a:buNone/>
                      </a:pPr>
                      <a:r>
                        <a:rPr lang="fr-FR" sz="1800" u="none" strike="noStrike" dirty="0" err="1">
                          <a:effectLst/>
                        </a:rPr>
                        <a:t>Southern</a:t>
                      </a:r>
                      <a:r>
                        <a:rPr lang="fr-FR" sz="1800" u="none" strike="noStrike" dirty="0">
                          <a:effectLst/>
                        </a:rPr>
                        <a:t> Brown </a:t>
                      </a:r>
                      <a:r>
                        <a:rPr lang="fr-FR" sz="1800" u="none" strike="noStrike" dirty="0" err="1">
                          <a:effectLst/>
                        </a:rPr>
                        <a:t>Tree</a:t>
                      </a:r>
                      <a:r>
                        <a:rPr lang="fr-FR" sz="1800" u="none" strike="noStrike" dirty="0">
                          <a:effectLst/>
                        </a:rPr>
                        <a:t> </a:t>
                      </a:r>
                      <a:r>
                        <a:rPr lang="fr-FR" sz="1800" u="none" strike="noStrike" dirty="0" err="1">
                          <a:effectLst/>
                        </a:rPr>
                        <a:t>Frog</a:t>
                      </a:r>
                      <a:endParaRPr lang="fr-FR" sz="1800" b="0" i="0" u="none" strike="noStrike" dirty="0">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FontTx/>
                        <a:buNone/>
                      </a:pPr>
                      <a:r>
                        <a:rPr lang="fr-FR" sz="1800" i="1" u="none" strike="noStrike">
                          <a:effectLst/>
                        </a:rPr>
                        <a:t>Litoria ewingii</a:t>
                      </a:r>
                      <a:endParaRPr lang="fr-FR" sz="1800" b="0" i="1" u="none" strike="noStrike">
                        <a:solidFill>
                          <a:srgbClr val="4D5156"/>
                        </a:solidFill>
                        <a:effectLst/>
                        <a:latin typeface="Arial"/>
                      </a:endParaRPr>
                    </a:p>
                  </a:txBody>
                  <a:tcPr marL="6119" marR="6119" marT="61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8628">
                <a:tc>
                  <a:txBody>
                    <a:bodyPr/>
                    <a:lstStyle/>
                    <a:p>
                      <a:pPr algn="l" rtl="0" fontAlgn="ctr">
                        <a:buClr>
                          <a:srgbClr val="000000"/>
                        </a:buClr>
                        <a:buSzPts val="1800"/>
                        <a:buFontTx/>
                        <a:buNone/>
                      </a:pPr>
                      <a:r>
                        <a:rPr lang="fr-FR" sz="1800" u="none" strike="noStrike">
                          <a:effectLst/>
                        </a:rPr>
                        <a:t>Common Eastern Froglet</a:t>
                      </a:r>
                      <a:endParaRPr lang="fr-FR" sz="1800" b="0" i="0" u="none" strike="noStrike">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buClr>
                          <a:srgbClr val="000000"/>
                        </a:buClr>
                        <a:buSzPts val="1800"/>
                        <a:buFontTx/>
                        <a:buNone/>
                      </a:pPr>
                      <a:r>
                        <a:rPr lang="fr-FR" sz="1800" u="none" strike="noStrike">
                          <a:effectLst/>
                        </a:rPr>
                        <a:t>Eastern Common Froglet</a:t>
                      </a:r>
                      <a:endParaRPr lang="fr-FR" sz="1800" b="0" i="0" u="none" strike="noStrike">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FontTx/>
                        <a:buNone/>
                      </a:pPr>
                      <a:r>
                        <a:rPr lang="fr-FR" sz="1800" i="1" u="none" strike="noStrike">
                          <a:effectLst/>
                        </a:rPr>
                        <a:t>Crinia signifera</a:t>
                      </a:r>
                      <a:endParaRPr lang="fr-FR" sz="1800" b="0" i="1" u="none" strike="noStrike">
                        <a:solidFill>
                          <a:srgbClr val="4D5156"/>
                        </a:solidFill>
                        <a:effectLst/>
                        <a:latin typeface="Arial"/>
                      </a:endParaRPr>
                    </a:p>
                  </a:txBody>
                  <a:tcPr marL="6119" marR="6119" marT="61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38628">
                <a:tc>
                  <a:txBody>
                    <a:bodyPr/>
                    <a:lstStyle/>
                    <a:p>
                      <a:pPr algn="l" rtl="0" fontAlgn="ctr">
                        <a:buClr>
                          <a:srgbClr val="000000"/>
                        </a:buClr>
                        <a:buSzPts val="1800"/>
                        <a:buFontTx/>
                        <a:buNone/>
                      </a:pPr>
                      <a:r>
                        <a:rPr lang="fr-FR" sz="1800" u="none" strike="noStrike">
                          <a:effectLst/>
                        </a:rPr>
                        <a:t>Common Spadefoot</a:t>
                      </a:r>
                      <a:endParaRPr lang="fr-FR" sz="1800" b="0" i="0" u="none" strike="noStrike">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buClr>
                          <a:srgbClr val="000000"/>
                        </a:buClr>
                        <a:buSzPts val="1800"/>
                        <a:buFontTx/>
                        <a:buNone/>
                      </a:pPr>
                      <a:r>
                        <a:rPr lang="fr-FR" sz="1800" u="none" strike="noStrike">
                          <a:effectLst/>
                        </a:rPr>
                        <a:t>Common Spadefoot Toad</a:t>
                      </a:r>
                      <a:endParaRPr lang="fr-FR" sz="1800" b="0" i="0" u="none" strike="noStrike">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FontTx/>
                        <a:buNone/>
                      </a:pPr>
                      <a:r>
                        <a:rPr lang="fr-FR" sz="1800" i="1" u="none" strike="noStrike">
                          <a:effectLst/>
                        </a:rPr>
                        <a:t>Neobatrachus sudelli</a:t>
                      </a:r>
                      <a:endParaRPr lang="fr-FR" sz="1800" b="0" i="1" u="none" strike="noStrike">
                        <a:solidFill>
                          <a:srgbClr val="4D5156"/>
                        </a:solidFill>
                        <a:effectLst/>
                        <a:latin typeface="Arial"/>
                      </a:endParaRPr>
                    </a:p>
                  </a:txBody>
                  <a:tcPr marL="6119" marR="6119" marT="61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38628">
                <a:tc>
                  <a:txBody>
                    <a:bodyPr/>
                    <a:lstStyle/>
                    <a:p>
                      <a:pPr algn="l" rtl="0" fontAlgn="ctr">
                        <a:buClr>
                          <a:srgbClr val="000000"/>
                        </a:buClr>
                        <a:buSzPts val="1800"/>
                        <a:buFontTx/>
                        <a:buNone/>
                      </a:pPr>
                      <a:r>
                        <a:rPr lang="fr-FR" sz="1800" u="none" strike="noStrike">
                          <a:effectLst/>
                        </a:rPr>
                        <a:t>Pobblebonk</a:t>
                      </a:r>
                      <a:endParaRPr lang="fr-FR" sz="1800" b="0" i="0" u="none" strike="noStrike">
                        <a:solidFill>
                          <a:srgbClr val="000000"/>
                        </a:solidFill>
                        <a:effectLst/>
                        <a:latin typeface="+mj-lt"/>
                      </a:endParaRPr>
                    </a:p>
                  </a:txBody>
                  <a:tcPr marL="367120" marR="6119" marT="61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buClr>
                          <a:srgbClr val="000000"/>
                        </a:buClr>
                        <a:buSzPts val="1800"/>
                        <a:buFontTx/>
                        <a:buNone/>
                      </a:pPr>
                      <a:r>
                        <a:rPr lang="fr-FR" sz="1800" u="none" strike="noStrike">
                          <a:effectLst/>
                        </a:rPr>
                        <a:t>Eastern Banjo Frog, Pobblebonk</a:t>
                      </a:r>
                      <a:endParaRPr lang="fr-FR" sz="1800" b="0" i="0" u="none" strike="noStrike">
                        <a:solidFill>
                          <a:srgbClr val="000000"/>
                        </a:solidFill>
                        <a:effectLst/>
                        <a:latin typeface="+mj-lt"/>
                      </a:endParaRPr>
                    </a:p>
                  </a:txBody>
                  <a:tcPr marL="367120" marR="6119" marT="61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FontTx/>
                        <a:buNone/>
                      </a:pPr>
                      <a:r>
                        <a:rPr lang="fr-FR" sz="1800" i="1" u="none" strike="noStrike" dirty="0" err="1">
                          <a:effectLst/>
                        </a:rPr>
                        <a:t>Limnodynastes</a:t>
                      </a:r>
                      <a:r>
                        <a:rPr lang="fr-FR" sz="1800" i="1" u="none" strike="noStrike" dirty="0">
                          <a:effectLst/>
                        </a:rPr>
                        <a:t> </a:t>
                      </a:r>
                      <a:r>
                        <a:rPr lang="fr-FR" sz="1800" i="1" u="none" strike="noStrike" dirty="0" err="1">
                          <a:effectLst/>
                        </a:rPr>
                        <a:t>dumerilii</a:t>
                      </a:r>
                      <a:endParaRPr lang="fr-FR" sz="1800" b="0" i="1" u="none" strike="noStrike" dirty="0">
                        <a:solidFill>
                          <a:srgbClr val="4D5156"/>
                        </a:solidFill>
                        <a:effectLst/>
                        <a:latin typeface="Arial"/>
                      </a:endParaRPr>
                    </a:p>
                  </a:txBody>
                  <a:tcPr marL="6119" marR="6119" marT="61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38628">
                <a:tc>
                  <a:txBody>
                    <a:bodyPr/>
                    <a:lstStyle/>
                    <a:p>
                      <a:pPr algn="l" rtl="0" fontAlgn="ctr">
                        <a:buClr>
                          <a:srgbClr val="000000"/>
                        </a:buClr>
                        <a:buSzPts val="1800"/>
                        <a:buFontTx/>
                        <a:buNone/>
                      </a:pPr>
                      <a:r>
                        <a:rPr lang="fr-FR" sz="1800" u="none" strike="noStrike">
                          <a:effectLst/>
                        </a:rPr>
                        <a:t>Growling Grass Frog **</a:t>
                      </a:r>
                      <a:endParaRPr lang="fr-FR" sz="1800" b="0" i="0" u="none" strike="noStrike">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buClr>
                          <a:srgbClr val="000000"/>
                        </a:buClr>
                        <a:buSzPts val="1800"/>
                        <a:buFontTx/>
                        <a:buNone/>
                      </a:pPr>
                      <a:r>
                        <a:rPr lang="fr-FR" sz="1800" u="none" strike="noStrike">
                          <a:effectLst/>
                        </a:rPr>
                        <a:t>Growling Grass Frog **</a:t>
                      </a:r>
                      <a:endParaRPr lang="fr-FR" sz="1800" b="0" i="0" u="none" strike="noStrike">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FontTx/>
                        <a:buNone/>
                      </a:pPr>
                      <a:r>
                        <a:rPr lang="fr-FR" sz="1800" i="1" u="none" strike="noStrike">
                          <a:effectLst/>
                        </a:rPr>
                        <a:t>Litoria raniformis</a:t>
                      </a:r>
                      <a:endParaRPr lang="fr-FR" sz="1800" b="0" i="1" u="none" strike="noStrike">
                        <a:solidFill>
                          <a:srgbClr val="4D5156"/>
                        </a:solidFill>
                        <a:effectLst/>
                        <a:latin typeface="Arial"/>
                      </a:endParaRPr>
                    </a:p>
                  </a:txBody>
                  <a:tcPr marL="6119" marR="6119" marT="61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38628">
                <a:tc>
                  <a:txBody>
                    <a:bodyPr/>
                    <a:lstStyle/>
                    <a:p>
                      <a:pPr algn="l" rtl="0" fontAlgn="ctr">
                        <a:buClr>
                          <a:srgbClr val="000000"/>
                        </a:buClr>
                        <a:buSzPts val="1800"/>
                        <a:buFontTx/>
                        <a:buNone/>
                      </a:pPr>
                      <a:r>
                        <a:rPr lang="fr-FR" sz="1800" u="none" strike="noStrike">
                          <a:effectLst/>
                        </a:rPr>
                        <a:t>Mallee Spadefoot Toad</a:t>
                      </a:r>
                      <a:endParaRPr lang="fr-FR" sz="1800" b="0" i="0" u="none" strike="noStrike">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buClr>
                          <a:srgbClr val="000000"/>
                        </a:buClr>
                        <a:buSzPts val="1800"/>
                        <a:buFontTx/>
                        <a:buNone/>
                      </a:pPr>
                      <a:r>
                        <a:rPr lang="fr-FR" sz="1800" u="none" strike="noStrike">
                          <a:effectLst/>
                        </a:rPr>
                        <a:t>Mallee Spadefoot Toad</a:t>
                      </a:r>
                      <a:endParaRPr lang="fr-FR" sz="1800" b="0" i="0" u="none" strike="noStrike">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FontTx/>
                        <a:buNone/>
                      </a:pPr>
                      <a:r>
                        <a:rPr lang="fr-FR" sz="1800" i="1" u="none" strike="noStrike">
                          <a:effectLst/>
                        </a:rPr>
                        <a:t>Neobatrachus pictus</a:t>
                      </a:r>
                      <a:endParaRPr lang="fr-FR" sz="1800" b="0" i="1" u="none" strike="noStrike">
                        <a:solidFill>
                          <a:srgbClr val="4D5156"/>
                        </a:solidFill>
                        <a:effectLst/>
                        <a:latin typeface="Arial"/>
                      </a:endParaRPr>
                    </a:p>
                  </a:txBody>
                  <a:tcPr marL="6119" marR="6119" marT="61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38628">
                <a:tc>
                  <a:txBody>
                    <a:bodyPr/>
                    <a:lstStyle/>
                    <a:p>
                      <a:pPr algn="l" rtl="0" fontAlgn="ctr">
                        <a:buClr>
                          <a:srgbClr val="000000"/>
                        </a:buClr>
                        <a:buSzPts val="1800"/>
                        <a:buFontTx/>
                        <a:buNone/>
                      </a:pPr>
                      <a:r>
                        <a:rPr lang="fr-FR" sz="1800" u="none" strike="noStrike">
                          <a:effectLst/>
                        </a:rPr>
                        <a:t>Plains Froglet</a:t>
                      </a:r>
                      <a:endParaRPr lang="fr-FR" sz="1800" b="0" i="0" u="none" strike="noStrike">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buClr>
                          <a:srgbClr val="000000"/>
                        </a:buClr>
                        <a:buSzPts val="1800"/>
                        <a:buFontTx/>
                        <a:buNone/>
                      </a:pPr>
                      <a:r>
                        <a:rPr lang="fr-FR" sz="1800" u="none" strike="noStrike">
                          <a:effectLst/>
                        </a:rPr>
                        <a:t>Eastern Sign-bearing Froglet</a:t>
                      </a:r>
                      <a:endParaRPr lang="fr-FR" sz="1800" b="0" i="0" u="none" strike="noStrike">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FontTx/>
                        <a:buNone/>
                      </a:pPr>
                      <a:r>
                        <a:rPr lang="fr-FR" sz="1800" i="1" u="none" strike="noStrike">
                          <a:effectLst/>
                        </a:rPr>
                        <a:t>Crinia parinsignifera</a:t>
                      </a:r>
                      <a:endParaRPr lang="fr-FR" sz="1800" b="0" i="1" u="none" strike="noStrike">
                        <a:solidFill>
                          <a:srgbClr val="4D5156"/>
                        </a:solidFill>
                        <a:effectLst/>
                        <a:latin typeface="Arial"/>
                      </a:endParaRPr>
                    </a:p>
                  </a:txBody>
                  <a:tcPr marL="6119" marR="6119" marT="61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38628">
                <a:tc>
                  <a:txBody>
                    <a:bodyPr/>
                    <a:lstStyle/>
                    <a:p>
                      <a:pPr algn="l" rtl="0" fontAlgn="ctr">
                        <a:buClr>
                          <a:srgbClr val="000000"/>
                        </a:buClr>
                        <a:buSzPts val="1800"/>
                        <a:buFontTx/>
                        <a:buNone/>
                      </a:pPr>
                      <a:r>
                        <a:rPr lang="fr-FR" sz="1800" u="none" strike="noStrike">
                          <a:effectLst/>
                        </a:rPr>
                        <a:t>Southern Toadlet * </a:t>
                      </a:r>
                      <a:endParaRPr lang="fr-FR" sz="1800" b="0" i="0" u="none" strike="noStrike">
                        <a:solidFill>
                          <a:srgbClr val="000000"/>
                        </a:solidFill>
                        <a:effectLst/>
                        <a:latin typeface="+mj-lt"/>
                      </a:endParaRPr>
                    </a:p>
                  </a:txBody>
                  <a:tcPr marL="367120" marR="6119" marT="61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buClr>
                          <a:srgbClr val="000000"/>
                        </a:buClr>
                        <a:buSzPts val="1800"/>
                        <a:buFontTx/>
                        <a:buNone/>
                      </a:pPr>
                      <a:r>
                        <a:rPr lang="fr-FR" sz="1800" u="none" strike="noStrike">
                          <a:effectLst/>
                        </a:rPr>
                        <a:t>Southern Toadlet * </a:t>
                      </a:r>
                      <a:endParaRPr lang="fr-FR" sz="1800" b="0" i="0" u="none" strike="noStrike">
                        <a:solidFill>
                          <a:srgbClr val="000000"/>
                        </a:solidFill>
                        <a:effectLst/>
                        <a:latin typeface="+mj-lt"/>
                      </a:endParaRPr>
                    </a:p>
                  </a:txBody>
                  <a:tcPr marL="367120" marR="6119" marT="61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FontTx/>
                        <a:buNone/>
                      </a:pPr>
                      <a:r>
                        <a:rPr lang="fr-FR" sz="1800" i="1" u="none" strike="noStrike" dirty="0" err="1">
                          <a:effectLst/>
                        </a:rPr>
                        <a:t>Pseudophryne</a:t>
                      </a:r>
                      <a:r>
                        <a:rPr lang="fr-FR" sz="1800" i="1" u="none" strike="noStrike" dirty="0">
                          <a:effectLst/>
                        </a:rPr>
                        <a:t> </a:t>
                      </a:r>
                      <a:r>
                        <a:rPr lang="fr-FR" sz="1800" i="1" u="none" strike="noStrike" dirty="0" err="1">
                          <a:effectLst/>
                        </a:rPr>
                        <a:t>semimarmorata</a:t>
                      </a:r>
                      <a:endParaRPr lang="fr-FR" sz="1800" b="0" i="1" u="none" strike="noStrike" dirty="0">
                        <a:solidFill>
                          <a:srgbClr val="4D5156"/>
                        </a:solidFill>
                        <a:effectLst/>
                        <a:latin typeface="Arial"/>
                      </a:endParaRPr>
                    </a:p>
                  </a:txBody>
                  <a:tcPr marL="6119" marR="6119" marT="61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38628">
                <a:tc>
                  <a:txBody>
                    <a:bodyPr/>
                    <a:lstStyle/>
                    <a:p>
                      <a:pPr algn="l" rtl="0" fontAlgn="ctr">
                        <a:buClr>
                          <a:srgbClr val="000000"/>
                        </a:buClr>
                        <a:buSzPts val="1800"/>
                        <a:buFontTx/>
                        <a:buNone/>
                      </a:pPr>
                      <a:r>
                        <a:rPr lang="fr-FR" sz="1800" u="none" strike="noStrike">
                          <a:effectLst/>
                        </a:rPr>
                        <a:t>Spotted Marsh Frog</a:t>
                      </a:r>
                      <a:endParaRPr lang="fr-FR" sz="1800" b="0" i="0" u="none" strike="noStrike">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buClr>
                          <a:srgbClr val="000000"/>
                        </a:buClr>
                        <a:buSzPts val="1800"/>
                        <a:buFontTx/>
                        <a:buNone/>
                      </a:pPr>
                      <a:r>
                        <a:rPr lang="fr-FR" sz="1800" u="none" strike="noStrike">
                          <a:effectLst/>
                        </a:rPr>
                        <a:t>Spotted Marsh Frog</a:t>
                      </a:r>
                      <a:endParaRPr lang="fr-FR" sz="1800" b="0" i="0" u="none" strike="noStrike">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FontTx/>
                        <a:buNone/>
                      </a:pPr>
                      <a:r>
                        <a:rPr lang="fr-FR" sz="1800" i="1" u="none" strike="noStrike">
                          <a:effectLst/>
                        </a:rPr>
                        <a:t>Limnodynastes tasmaniensis</a:t>
                      </a:r>
                      <a:endParaRPr lang="fr-FR" sz="1800" b="0" i="1" u="none" strike="noStrike">
                        <a:solidFill>
                          <a:srgbClr val="4D5156"/>
                        </a:solidFill>
                        <a:effectLst/>
                        <a:latin typeface="Arial"/>
                      </a:endParaRPr>
                    </a:p>
                  </a:txBody>
                  <a:tcPr marL="6119" marR="6119" marT="61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38628">
                <a:tc>
                  <a:txBody>
                    <a:bodyPr/>
                    <a:lstStyle/>
                    <a:p>
                      <a:pPr algn="l" rtl="0" fontAlgn="ctr">
                        <a:buClr>
                          <a:srgbClr val="000000"/>
                        </a:buClr>
                        <a:buSzPts val="1800"/>
                        <a:buFontTx/>
                        <a:buNone/>
                      </a:pPr>
                      <a:r>
                        <a:rPr lang="fr-FR" sz="1800" u="none" strike="noStrike">
                          <a:effectLst/>
                        </a:rPr>
                        <a:t>Striped Marsh Frog</a:t>
                      </a:r>
                      <a:endParaRPr lang="fr-FR" sz="1800" b="0" i="0" u="none" strike="noStrike">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buClr>
                          <a:srgbClr val="000000"/>
                        </a:buClr>
                        <a:buSzPts val="1800"/>
                        <a:buFontTx/>
                        <a:buNone/>
                      </a:pPr>
                      <a:r>
                        <a:rPr lang="fr-FR" sz="1800" u="none" strike="noStrike">
                          <a:effectLst/>
                        </a:rPr>
                        <a:t>Striped Marsh Frog</a:t>
                      </a:r>
                      <a:endParaRPr lang="fr-FR" sz="1800" b="0" i="0" u="none" strike="noStrike">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FontTx/>
                        <a:buNone/>
                      </a:pPr>
                      <a:r>
                        <a:rPr lang="fr-FR" sz="1800" i="1" u="none" strike="noStrike">
                          <a:effectLst/>
                        </a:rPr>
                        <a:t>Limnodynastes peronii</a:t>
                      </a:r>
                      <a:endParaRPr lang="fr-FR" sz="1800" b="0" i="1" u="none" strike="noStrike">
                        <a:solidFill>
                          <a:srgbClr val="4D5156"/>
                        </a:solidFill>
                        <a:effectLst/>
                        <a:latin typeface="Arial"/>
                      </a:endParaRPr>
                    </a:p>
                  </a:txBody>
                  <a:tcPr marL="6119" marR="6119" marT="61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38628">
                <a:tc>
                  <a:txBody>
                    <a:bodyPr/>
                    <a:lstStyle/>
                    <a:p>
                      <a:pPr algn="l" rtl="0" fontAlgn="ctr">
                        <a:buClr>
                          <a:srgbClr val="000000"/>
                        </a:buClr>
                        <a:buSzPts val="1800"/>
                        <a:buFontTx/>
                        <a:buNone/>
                      </a:pPr>
                      <a:r>
                        <a:rPr lang="fr-FR" sz="1800" u="none" strike="noStrike">
                          <a:effectLst/>
                        </a:rPr>
                        <a:t>Victorian Smooth Froglet</a:t>
                      </a:r>
                      <a:endParaRPr lang="fr-FR" sz="1800" b="0" i="0" u="none" strike="noStrike">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buClr>
                          <a:srgbClr val="000000"/>
                        </a:buClr>
                        <a:buSzPts val="1800"/>
                        <a:buFontTx/>
                        <a:buNone/>
                      </a:pPr>
                      <a:r>
                        <a:rPr lang="fr-FR" sz="1800" u="none" strike="noStrike">
                          <a:effectLst/>
                        </a:rPr>
                        <a:t>Victorian Smooth Froglet</a:t>
                      </a:r>
                      <a:endParaRPr lang="fr-FR" sz="1800" b="0" i="0" u="none" strike="noStrike">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FontTx/>
                        <a:buNone/>
                      </a:pPr>
                      <a:r>
                        <a:rPr lang="fr-FR" sz="1800" i="1" u="none" strike="noStrike">
                          <a:effectLst/>
                        </a:rPr>
                        <a:t>Geocrinia victoriana</a:t>
                      </a:r>
                      <a:endParaRPr lang="fr-FR" sz="1800" b="0" i="1" u="none" strike="noStrike">
                        <a:solidFill>
                          <a:srgbClr val="4D5156"/>
                        </a:solidFill>
                        <a:effectLst/>
                        <a:latin typeface="Arial"/>
                      </a:endParaRPr>
                    </a:p>
                  </a:txBody>
                  <a:tcPr marL="6119" marR="6119" marT="61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38628">
                <a:tc>
                  <a:txBody>
                    <a:bodyPr/>
                    <a:lstStyle/>
                    <a:p>
                      <a:pPr algn="l" rtl="0" fontAlgn="ctr">
                        <a:buClr>
                          <a:srgbClr val="000000"/>
                        </a:buClr>
                        <a:buSzPts val="1800"/>
                        <a:buFontTx/>
                        <a:buNone/>
                      </a:pPr>
                      <a:r>
                        <a:rPr lang="fr-FR" sz="1800" u="none" strike="noStrike">
                          <a:effectLst/>
                        </a:rPr>
                        <a:t>Southern Smooth Froglet</a:t>
                      </a:r>
                      <a:endParaRPr lang="fr-FR" sz="1800" b="0" i="0" u="none" strike="noStrike">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buClr>
                          <a:srgbClr val="000000"/>
                        </a:buClr>
                        <a:buSzPts val="1800"/>
                        <a:buFontTx/>
                        <a:buNone/>
                      </a:pPr>
                      <a:r>
                        <a:rPr lang="fr-FR" sz="1800" u="none" strike="noStrike">
                          <a:effectLst/>
                        </a:rPr>
                        <a:t>Southern Smooth Froglet</a:t>
                      </a:r>
                      <a:endParaRPr lang="fr-FR" sz="1800" b="0" i="0" u="none" strike="noStrike">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FontTx/>
                        <a:buNone/>
                      </a:pPr>
                      <a:r>
                        <a:rPr lang="fr-FR" sz="1800" i="1" u="none" strike="noStrike">
                          <a:effectLst/>
                        </a:rPr>
                        <a:t>Geocrinia laevis</a:t>
                      </a:r>
                      <a:endParaRPr lang="fr-FR" sz="1800" b="0" i="1" u="none" strike="noStrike">
                        <a:solidFill>
                          <a:srgbClr val="4D5156"/>
                        </a:solidFill>
                        <a:effectLst/>
                        <a:latin typeface="Arial"/>
                      </a:endParaRPr>
                    </a:p>
                  </a:txBody>
                  <a:tcPr marL="6119" marR="6119" marT="61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38628">
                <a:tc>
                  <a:txBody>
                    <a:bodyPr/>
                    <a:lstStyle/>
                    <a:p>
                      <a:pPr algn="l" rtl="0" fontAlgn="ctr">
                        <a:buClr>
                          <a:srgbClr val="000000"/>
                        </a:buClr>
                        <a:buSzPts val="1800"/>
                        <a:buFontTx/>
                        <a:buNone/>
                      </a:pPr>
                      <a:r>
                        <a:rPr lang="fr-FR" sz="1800" u="none" strike="noStrike" dirty="0" err="1">
                          <a:effectLst/>
                        </a:rPr>
                        <a:t>Peron’s</a:t>
                      </a:r>
                      <a:r>
                        <a:rPr lang="fr-FR" sz="1800" u="none" strike="noStrike" dirty="0">
                          <a:effectLst/>
                        </a:rPr>
                        <a:t> </a:t>
                      </a:r>
                      <a:r>
                        <a:rPr lang="fr-FR" sz="1800" u="none" strike="noStrike" dirty="0" err="1">
                          <a:effectLst/>
                        </a:rPr>
                        <a:t>Tree</a:t>
                      </a:r>
                      <a:r>
                        <a:rPr lang="fr-FR" sz="1800" u="none" strike="noStrike" dirty="0">
                          <a:effectLst/>
                        </a:rPr>
                        <a:t> </a:t>
                      </a:r>
                      <a:r>
                        <a:rPr lang="fr-FR" sz="1800" u="none" strike="noStrike" dirty="0" err="1">
                          <a:effectLst/>
                        </a:rPr>
                        <a:t>Frog</a:t>
                      </a:r>
                      <a:endParaRPr lang="fr-FR" sz="1800" b="0" i="0" u="none" strike="noStrike" dirty="0">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buClr>
                          <a:srgbClr val="000000"/>
                        </a:buClr>
                        <a:buSzPts val="1800"/>
                        <a:buFontTx/>
                        <a:buNone/>
                      </a:pPr>
                      <a:r>
                        <a:rPr lang="fr-FR" sz="1800" u="none" strike="noStrike" dirty="0" err="1">
                          <a:effectLst/>
                        </a:rPr>
                        <a:t>Peron’s</a:t>
                      </a:r>
                      <a:r>
                        <a:rPr lang="fr-FR" sz="1800" u="none" strike="noStrike" dirty="0">
                          <a:effectLst/>
                        </a:rPr>
                        <a:t> </a:t>
                      </a:r>
                      <a:r>
                        <a:rPr lang="fr-FR" sz="1800" u="none" strike="noStrike" dirty="0" err="1">
                          <a:effectLst/>
                        </a:rPr>
                        <a:t>Tree</a:t>
                      </a:r>
                      <a:r>
                        <a:rPr lang="fr-FR" sz="1800" u="none" strike="noStrike" dirty="0">
                          <a:effectLst/>
                        </a:rPr>
                        <a:t> </a:t>
                      </a:r>
                      <a:r>
                        <a:rPr lang="fr-FR" sz="1800" u="none" strike="noStrike" dirty="0" err="1">
                          <a:effectLst/>
                        </a:rPr>
                        <a:t>Frog</a:t>
                      </a:r>
                      <a:endParaRPr lang="fr-FR" sz="1800" b="0" i="0" u="none" strike="noStrike" dirty="0">
                        <a:solidFill>
                          <a:srgbClr val="000000"/>
                        </a:solidFill>
                        <a:effectLst/>
                        <a:latin typeface="+mj-lt"/>
                      </a:endParaRPr>
                    </a:p>
                  </a:txBody>
                  <a:tcPr marL="367120" marR="6119" marT="61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FontTx/>
                        <a:buNone/>
                      </a:pPr>
                      <a:r>
                        <a:rPr lang="fr-FR" sz="1800" i="1" u="none" strike="noStrike" dirty="0" err="1">
                          <a:effectLst/>
                        </a:rPr>
                        <a:t>Litoria</a:t>
                      </a:r>
                      <a:r>
                        <a:rPr lang="fr-FR" sz="1800" i="1" u="none" strike="noStrike" dirty="0">
                          <a:effectLst/>
                        </a:rPr>
                        <a:t> </a:t>
                      </a:r>
                      <a:r>
                        <a:rPr lang="fr-FR" sz="1800" i="1" u="none" strike="noStrike" dirty="0" err="1">
                          <a:effectLst/>
                        </a:rPr>
                        <a:t>peronii</a:t>
                      </a:r>
                      <a:endParaRPr lang="fr-FR" sz="1800" b="0" i="1" u="none" strike="noStrike" dirty="0">
                        <a:solidFill>
                          <a:srgbClr val="4D5156"/>
                        </a:solidFill>
                        <a:effectLst/>
                        <a:latin typeface="Arial"/>
                      </a:endParaRPr>
                    </a:p>
                  </a:txBody>
                  <a:tcPr marL="6119" marR="6119" marT="61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bl>
          </a:graphicData>
        </a:graphic>
      </p:graphicFrame>
      <p:sp>
        <p:nvSpPr>
          <p:cNvPr id="10" name="Rectangle 9"/>
          <p:cNvSpPr/>
          <p:nvPr/>
        </p:nvSpPr>
        <p:spPr>
          <a:xfrm>
            <a:off x="1909777" y="6183353"/>
            <a:ext cx="6781800" cy="369332"/>
          </a:xfrm>
          <a:prstGeom prst="rect">
            <a:avLst/>
          </a:prstGeom>
        </p:spPr>
        <p:txBody>
          <a:bodyPr wrap="square">
            <a:spAutoFit/>
          </a:bodyPr>
          <a:lstStyle/>
          <a:p>
            <a:r>
              <a:rPr lang="en-US" dirty="0"/>
              <a:t>* </a:t>
            </a:r>
            <a:r>
              <a:rPr lang="en-US" b="1" dirty="0"/>
              <a:t>vulnerable</a:t>
            </a:r>
            <a:r>
              <a:rPr lang="en-US" dirty="0"/>
              <a:t> in Victoria   **	</a:t>
            </a:r>
            <a:r>
              <a:rPr lang="en-US" b="1" dirty="0"/>
              <a:t>endangered</a:t>
            </a:r>
            <a:r>
              <a:rPr lang="en-US" dirty="0"/>
              <a:t> in Victoria</a:t>
            </a:r>
          </a:p>
        </p:txBody>
      </p:sp>
    </p:spTree>
    <p:extLst>
      <p:ext uri="{BB962C8B-B14F-4D97-AF65-F5344CB8AC3E}">
        <p14:creationId xmlns:p14="http://schemas.microsoft.com/office/powerpoint/2010/main" val="2359651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14485</TotalTime>
  <Words>6244</Words>
  <Application>Microsoft Office PowerPoint</Application>
  <PresentationFormat>On-screen Show (4:3)</PresentationFormat>
  <Paragraphs>518</Paragraphs>
  <Slides>34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Wingdings</vt:lpstr>
      <vt:lpstr>Office Theme</vt:lpstr>
      <vt:lpstr>Frogs of the Wimmera    Integrating frog education into your River Detectives Program</vt:lpstr>
      <vt:lpstr>Frogs of the Wimmera a PPT PD session for River Detective teachers</vt:lpstr>
      <vt:lpstr>Frogs of the Wimmera  Integrating frog education into your River Detectives Program     1 What is a ‘frog’?</vt:lpstr>
      <vt:lpstr>1.1 The parts of a frog’s body</vt:lpstr>
      <vt:lpstr>1.2 Frogs are amphibians</vt:lpstr>
      <vt:lpstr>1.3 Frog or Toad?</vt:lpstr>
      <vt:lpstr>Frogs of the Wimmera  Integrating frog education into your River Detectives Program     2 Frog species of the Wimmera</vt:lpstr>
      <vt:lpstr>2.1 Wimmera frog/tadpole ID sheets</vt:lpstr>
      <vt:lpstr>2.2  The fourteen Wimmera frogs</vt:lpstr>
      <vt:lpstr>2.3  Frogs of the ‘Wimmera Guide’</vt:lpstr>
      <vt:lpstr>2.4 Wimmera frogs on-line</vt:lpstr>
      <vt:lpstr>2.5 Key to identifying frogs</vt:lpstr>
      <vt:lpstr>Frogs of the Wimmera  Integrating frog education into your River Detectives Program     3 On being a frog</vt:lpstr>
      <vt:lpstr>3.1 The frog life cycle</vt:lpstr>
      <vt:lpstr>3.2 Frog habitats</vt:lpstr>
      <vt:lpstr>PowerPoint Presentation</vt:lpstr>
      <vt:lpstr>3.4 Frog adaptations</vt:lpstr>
      <vt:lpstr>3.5 Frog feet adaptations</vt:lpstr>
      <vt:lpstr>3.6 Frog calls</vt:lpstr>
      <vt:lpstr>3.7 Wimmera Frog calls</vt:lpstr>
      <vt:lpstr>Frogs of the Wimmera  Integrating frog education into your River Detectives Program     4 Monitoring frogs</vt:lpstr>
      <vt:lpstr>4.1 Why monitor frogs?</vt:lpstr>
      <vt:lpstr>4.2 How to monitor frogs</vt:lpstr>
      <vt:lpstr>4.3 Monitoring with the FrogID app</vt:lpstr>
      <vt:lpstr>Frogs of the Wimmera  Integrating frog education into your River Detectives Program     5 Frog education in River Detectives</vt:lpstr>
      <vt:lpstr>5.1 Monitoring frogs </vt:lpstr>
      <vt:lpstr>5.2 Getting to know frogs</vt:lpstr>
      <vt:lpstr>5.3 Sharing frog information</vt:lpstr>
      <vt:lpstr>5.4 Frogs in the classroom?</vt:lpstr>
      <vt:lpstr>5.5 Encouraging frogs to thrive.</vt:lpstr>
      <vt:lpstr>5.6  Create frog water homes </vt:lpstr>
      <vt:lpstr>5.7 Key frog resources</vt:lpstr>
      <vt:lpstr>Frogs of the Wimmera  Integrating frog education into your River Detectives Program     5 Frog education evaluation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Frogs of the Wimmera (RD ppt PD)</dc:title>
  <dc:creator>Jeanie Clark;Bronwyn Bank</dc:creator>
  <cp:lastModifiedBy>Nicole Howie</cp:lastModifiedBy>
  <cp:revision>272</cp:revision>
  <cp:lastPrinted>2020-02-24T01:41:43Z</cp:lastPrinted>
  <dcterms:created xsi:type="dcterms:W3CDTF">2006-08-16T00:00:00Z</dcterms:created>
  <dcterms:modified xsi:type="dcterms:W3CDTF">2021-01-11T22:29:32Z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